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23"/>
  </p:notesMasterIdLst>
  <p:sldIdLst>
    <p:sldId id="256" r:id="rId5"/>
    <p:sldId id="265" r:id="rId6"/>
    <p:sldId id="272" r:id="rId7"/>
    <p:sldId id="266" r:id="rId8"/>
    <p:sldId id="283" r:id="rId9"/>
    <p:sldId id="267" r:id="rId10"/>
    <p:sldId id="264" r:id="rId11"/>
    <p:sldId id="279" r:id="rId12"/>
    <p:sldId id="278" r:id="rId13"/>
    <p:sldId id="274" r:id="rId14"/>
    <p:sldId id="275" r:id="rId15"/>
    <p:sldId id="273" r:id="rId16"/>
    <p:sldId id="282" r:id="rId17"/>
    <p:sldId id="281" r:id="rId18"/>
    <p:sldId id="280" r:id="rId19"/>
    <p:sldId id="258" r:id="rId20"/>
    <p:sldId id="276" r:id="rId21"/>
    <p:sldId id="277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Default Section" id="{76991238-7489-4249-B67F-9BB0CF399BED}">
          <p14:sldIdLst>
            <p14:sldId id="256"/>
            <p14:sldId id="265"/>
            <p14:sldId id="272"/>
            <p14:sldId id="266"/>
            <p14:sldId id="283"/>
            <p14:sldId id="267"/>
            <p14:sldId id="264"/>
          </p14:sldIdLst>
        </p14:section>
        <p14:section name="Auxiliary Slides" id="{F8247AE6-6EE2-4D85-A464-366612E50E21}">
          <p14:sldIdLst>
            <p14:sldId id="279"/>
          </p14:sldIdLst>
        </p14:section>
        <p14:section name="Patient Background Slides" id="{33F07509-FEBD-4FEC-AEC2-056FD636269E}">
          <p14:sldIdLst>
            <p14:sldId id="278"/>
            <p14:sldId id="274"/>
            <p14:sldId id="275"/>
          </p14:sldIdLst>
        </p14:section>
        <p14:section name="Results Slides" id="{72372C25-4464-49D2-934C-1E60307A337E}">
          <p14:sldIdLst>
            <p14:sldId id="273"/>
            <p14:sldId id="282"/>
            <p14:sldId id="281"/>
            <p14:sldId id="280"/>
          </p14:sldIdLst>
        </p14:section>
        <p14:section name="Supplementary Tables" id="{C19F8F74-5502-4A4C-81F1-BED71E3A096F}">
          <p14:sldIdLst>
            <p14:sldId id="258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33FF02-458C-FCB8-CEB7-5D8DCE85AFBD}" name="Stephanie Schroll" initials="SS" userId="S::m345485@one.merckgroup.com::ddc9047e-10fc-42d7-92d3-08f13a0a1a79" providerId="AD"/>
  <p188:author id="{5941CC1B-C81C-56F6-D7EA-ABC9D74CE02E}" name="Chantel Kowalchuk" initials="CK" userId="S::chantel.kowalchuk@citrushealthgroup.com::51d1aa2b-ad28-4ae4-8a2a-5c7e18f8b13a" providerId="AD"/>
  <p188:author id="{C24D162A-FAFC-CC10-2D0E-FF6CD3196C32}" name="Ian Rochford" initials="IR" userId="S::Ian.Rochford@citrushealthgroup.com::3e1e89d8-7528-4276-aed5-cd4092336e00" providerId="AD"/>
  <p188:author id="{DE132B3E-35C5-17FE-5868-D3C3675ADEFD}" name="Susan Scott" initials="SS" userId="S::m345167@one.merckgroup.com::4adea926-a3cc-488b-8384-b04e50dac2b1" providerId="AD"/>
  <p188:author id="{5F2EEBA1-4A84-8F29-0A25-B6105DCDAE9D}" name="Nisha Sheikh" initials="NS" userId="S::m314071@one.merckgroup.com::a0a49580-a690-435f-a01e-fdae88f5e831" providerId="AD"/>
  <p188:author id="{FFE64BE7-737D-5682-1F05-6ADC3AF508F9}" name="Shala Thomas" initials="ST" userId="S::shala.thomas@citrushealthgroup.com::f7c137fe-a0c2-4329-b757-6658b305a19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CCEA"/>
    <a:srgbClr val="4472C4"/>
    <a:srgbClr val="008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889C12-C65D-4D1D-824E-D3B27FCC1F9A}" v="15" dt="2026-09-17T19:38:53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an Rochford" userId="3e1e89d8-7528-4276-aed5-cd4092336e00" providerId="ADAL" clId="{3A13EEB7-B7CC-4FCC-B594-F58F57B66A2A}"/>
    <pc:docChg chg="modSld">
      <pc:chgData name="Ian Rochford" userId="3e1e89d8-7528-4276-aed5-cd4092336e00" providerId="ADAL" clId="{3A13EEB7-B7CC-4FCC-B594-F58F57B66A2A}" dt="2026-09-17T19:38:53.197" v="21"/>
      <pc:docMkLst>
        <pc:docMk/>
      </pc:docMkLst>
      <pc:sldChg chg="modSp mod">
        <pc:chgData name="Ian Rochford" userId="3e1e89d8-7528-4276-aed5-cd4092336e00" providerId="ADAL" clId="{3A13EEB7-B7CC-4FCC-B594-F58F57B66A2A}" dt="2026-09-16T20:10:32.777" v="6" actId="20577"/>
        <pc:sldMkLst>
          <pc:docMk/>
          <pc:sldMk cId="894221287" sldId="267"/>
        </pc:sldMkLst>
        <pc:spChg chg="mod">
          <ac:chgData name="Ian Rochford" userId="3e1e89d8-7528-4276-aed5-cd4092336e00" providerId="ADAL" clId="{3A13EEB7-B7CC-4FCC-B594-F58F57B66A2A}" dt="2026-09-16T20:10:32.777" v="6" actId="20577"/>
          <ac:spMkLst>
            <pc:docMk/>
            <pc:sldMk cId="894221287" sldId="267"/>
            <ac:spMk id="2" creationId="{BB7E42FB-311D-092D-5AF9-FDEBF3630A7A}"/>
          </ac:spMkLst>
        </pc:spChg>
      </pc:sldChg>
      <pc:sldChg chg="modAnim">
        <pc:chgData name="Ian Rochford" userId="3e1e89d8-7528-4276-aed5-cd4092336e00" providerId="ADAL" clId="{3A13EEB7-B7CC-4FCC-B594-F58F57B66A2A}" dt="2026-09-17T19:38:53.197" v="21"/>
        <pc:sldMkLst>
          <pc:docMk/>
          <pc:sldMk cId="1851577638" sldId="28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Theme 5. Side effect education and management, as well as aligned treatment goals and expectations, are important to the patient’s treatment experience </c:v>
                </c:pt>
                <c:pt idx="1">
                  <c:v>Theme 4. Patients reported more positive experiences when seen by specialists or physicians with knowledge about desmoid tumors</c:v>
                </c:pt>
                <c:pt idx="2">
                  <c:v>Theme 3. Desmoid pain management is complex, influencedtumor by HCPs and patient attitudes. Pain management should be considered as part of the initial treatment goal</c:v>
                </c:pt>
                <c:pt idx="3">
                  <c:v>Theme 2. Improvements in pain, mobility, and activities of daily living, often outweighed the side effects of nirogacestat</c:v>
                </c:pt>
                <c:pt idx="4">
                  <c:v>Theme 1. Patients who took nirogacestat experienced a reduction in pain medication use and had meaningful improvements in mobility and activities of daily living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</c:v>
                </c:pt>
                <c:pt idx="1">
                  <c:v>9</c:v>
                </c:pt>
                <c:pt idx="2">
                  <c:v>9</c:v>
                </c:pt>
                <c:pt idx="3">
                  <c:v>8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C4-4B41-96D6-B0C7F0C43B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29492304"/>
        <c:axId val="447845520"/>
      </c:barChart>
      <c:catAx>
        <c:axId val="192949230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47845520"/>
        <c:crosses val="autoZero"/>
        <c:auto val="1"/>
        <c:lblAlgn val="ctr"/>
        <c:lblOffset val="100"/>
        <c:noMultiLvlLbl val="0"/>
      </c:catAx>
      <c:valAx>
        <c:axId val="447845520"/>
        <c:scaling>
          <c:orientation val="minMax"/>
          <c:max val="17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 dirty="0">
                    <a:solidFill>
                      <a:schemeClr val="tx1"/>
                    </a:solidFill>
                  </a:rPr>
                  <a:t>Number of patients with </a:t>
                </a:r>
                <a:r>
                  <a:rPr lang="en-US" sz="1200" b="1" baseline="0" dirty="0">
                    <a:solidFill>
                      <a:schemeClr val="tx1"/>
                    </a:solidFill>
                  </a:rPr>
                  <a:t>responses fitting a key recurring theme</a:t>
                </a:r>
                <a:r>
                  <a:rPr lang="en-US" sz="1200" b="1" dirty="0">
                    <a:solidFill>
                      <a:schemeClr val="tx1"/>
                    </a:solidFill>
                  </a:rPr>
                  <a:t> </a:t>
                </a:r>
              </a:p>
            </c:rich>
          </c:tx>
          <c:layout>
            <c:manualLayout>
              <c:xMode val="edge"/>
              <c:yMode val="edge"/>
              <c:x val="0.14722789922803484"/>
              <c:y val="0.888146765590066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949230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36934523381049"/>
          <c:y val="2.2369054159844706E-2"/>
          <c:w val="0.48827885624721845"/>
          <c:h val="0.8764533756891654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605-435A-BAC6-0F3E63142C62}"/>
              </c:ext>
            </c:extLst>
          </c:dPt>
          <c:dPt>
            <c:idx val="1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605-435A-BAC6-0F3E63142C62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605-435A-BAC6-0F3E63142C62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605-435A-BAC6-0F3E63142C62}"/>
              </c:ext>
            </c:extLst>
          </c:dPt>
          <c:cat>
            <c:strRef>
              <c:f>Sheet1!$A$2:$A$5</c:f>
              <c:strCache>
                <c:ptCount val="4"/>
                <c:pt idx="0">
                  <c:v>Daily</c:v>
                </c:pt>
                <c:pt idx="1">
                  <c:v>≥3 times per week</c:v>
                </c:pt>
                <c:pt idx="2">
                  <c:v>Twice per week</c:v>
                </c:pt>
                <c:pt idx="3">
                  <c:v>Once per week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5.9</c:v>
                </c:pt>
                <c:pt idx="1">
                  <c:v>64.7</c:v>
                </c:pt>
                <c:pt idx="2">
                  <c:v>17.600000000000001</c:v>
                </c:pt>
                <c:pt idx="3">
                  <c:v>11.8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605-435A-BAC6-0F3E63142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2.8674566517044812E-3"/>
          <c:y val="4.4165767504083207E-2"/>
          <c:w val="0.32334908421033526"/>
          <c:h val="0.355621276366162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847208087486982"/>
          <c:y val="4.2828797629792408E-2"/>
          <c:w val="0.59025661652675732"/>
          <c:h val="0.740340680551740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None of the above </c:v>
                </c:pt>
                <c:pt idx="1">
                  <c:v>Other</c:v>
                </c:pt>
                <c:pt idx="2">
                  <c:v>NSAIDs</c:v>
                </c:pt>
                <c:pt idx="3">
                  <c:v>Nerve pain medication</c:v>
                </c:pt>
                <c:pt idx="4">
                  <c:v>Topical pain relief</c:v>
                </c:pt>
                <c:pt idx="5">
                  <c:v>Opioid pain relief </c:v>
                </c:pt>
                <c:pt idx="6">
                  <c:v>OTC medication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24</c:v>
                </c:pt>
                <c:pt idx="2">
                  <c:v>29</c:v>
                </c:pt>
                <c:pt idx="3">
                  <c:v>35</c:v>
                </c:pt>
                <c:pt idx="4">
                  <c:v>53</c:v>
                </c:pt>
                <c:pt idx="5">
                  <c:v>65</c:v>
                </c:pt>
                <c:pt idx="6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49-4720-BD49-F872CB4DC6F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0"/>
        <c:axId val="1387025440"/>
        <c:axId val="2062269199"/>
      </c:barChart>
      <c:catAx>
        <c:axId val="1387025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2269199"/>
        <c:crosses val="autoZero"/>
        <c:auto val="1"/>
        <c:lblAlgn val="ctr"/>
        <c:lblOffset val="100"/>
        <c:noMultiLvlLbl val="0"/>
      </c:catAx>
      <c:valAx>
        <c:axId val="206226919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 of patients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2">
                <a:lumMod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702544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327458252937721"/>
          <c:y val="5.6069559968340968E-2"/>
          <c:w val="0.54663961580849774"/>
          <c:h val="0.7336802966683670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7"/>
              <c:layout>
                <c:manualLayout>
                  <c:x val="1.1491291350682248E-2"/>
                  <c:y val="1.7354196516474318E-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1693459508520869E-2"/>
                      <c:h val="7.724880312365106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BC7B-4747-900E-B19E5B2BD3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Radiation therapy</c:v>
                </c:pt>
                <c:pt idx="1">
                  <c:v>Cryoablation</c:v>
                </c:pt>
                <c:pt idx="2">
                  <c:v>Other</c:v>
                </c:pt>
                <c:pt idx="3">
                  <c:v>NSAIDs</c:v>
                </c:pt>
                <c:pt idx="4">
                  <c:v>TKIs</c:v>
                </c:pt>
                <c:pt idx="5">
                  <c:v>Surgery</c:v>
                </c:pt>
                <c:pt idx="6">
                  <c:v>Chemotherapy</c:v>
                </c:pt>
                <c:pt idx="7">
                  <c:v>Nirogacestat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12</c:v>
                </c:pt>
                <c:pt idx="1">
                  <c:v>18</c:v>
                </c:pt>
                <c:pt idx="2">
                  <c:v>18</c:v>
                </c:pt>
                <c:pt idx="3">
                  <c:v>24</c:v>
                </c:pt>
                <c:pt idx="4">
                  <c:v>47</c:v>
                </c:pt>
                <c:pt idx="5">
                  <c:v>47</c:v>
                </c:pt>
                <c:pt idx="6">
                  <c:v>59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7B-4747-900E-B19E5B2BD3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1387025440"/>
        <c:axId val="2062269199"/>
      </c:barChart>
      <c:catAx>
        <c:axId val="13870254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2">
                <a:lumMod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2269199"/>
        <c:crosses val="autoZero"/>
        <c:auto val="1"/>
        <c:lblAlgn val="ctr"/>
        <c:lblOffset val="100"/>
        <c:noMultiLvlLbl val="0"/>
      </c:catAx>
      <c:valAx>
        <c:axId val="2062269199"/>
        <c:scaling>
          <c:orientation val="minMax"/>
          <c:max val="1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Percent of patients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2">
                <a:lumMod val="2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7025440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2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8CD5DB4B-FF08-7AA7-B7BA-DA6780614F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DB87F0BA-5A73-8DD0-31F3-2E1496EB19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8EC05433-089E-47F6-7E0C-21FB3D1142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528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D647F563-9AEC-D03C-68FF-340DFEAFA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299F928B-10A2-0426-46E1-601BD91F87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31297176-3105-1EA4-718A-51E3CB73C8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128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3E9C98FD-A2D4-7EDA-F9C8-EBACE7C68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0CA610E9-1C63-93A2-A6BB-FCBE6ECFEF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39C603CB-79A6-6B75-C762-47A3B68921E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28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D72B08B9-FCA8-CBED-D3A9-4BF6E3BB6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320EFE8E-27CC-F542-00FC-38E57BE7FF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8F3638F8-0CC3-E6BE-386D-1BA578BBD4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227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A4EC5362-C805-B1C0-306F-7B0B11050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0682A2E4-8C5C-3F89-6ACC-148240CB3D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B88D291C-717F-0113-29C1-E200F0C70B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08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46FFA366-DC6B-A7A8-9963-E4D8EB54E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59F72673-4212-7B18-36EA-94B7DD91DD6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471141C5-8A24-EEE5-3920-D882132B562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87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9CB60D06-7FED-023B-D311-D819E5128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0E8C1095-AB42-8613-4320-9FF931A344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AA28A8A7-7F03-300F-B8CA-BD97CD2650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23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0C6B8DFF-7DCE-6005-A9E3-E08F78279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CDABB33E-AC45-D760-2093-E6260A942B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03336ED5-0EB9-F67B-5BB4-EE892E2E58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587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755E32FA-C2F6-7F66-C763-F9C663723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7AAF600B-EB69-0DCA-982A-641A3A99E7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954416AF-0B04-9633-A8D6-EC1580F923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2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DBF2C88-D77F-4E9C-0881-D903865B4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0F38C77E-526D-74CA-F7E9-FEEB32B7E2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D6A4BBCC-32EC-EF95-B2DC-FF0BE4EE22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1436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3B7063F8-0C23-FA1F-4E35-FB4DEF3A1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30B4D551-8B90-86D1-6FEC-FD269FFF5B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DAA1E988-2690-EFBA-A1D1-9FE1390A25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065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3133A966-1EFF-0F78-AD47-B891C018FD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5E1507A5-35B4-0E08-FC19-4DC1678BE8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4F23613D-FF19-A418-ED5F-1C4FEE67AB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074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47D8930F-E58E-3DA5-2B34-4E247C9F7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CB181D29-5D5D-0B21-4430-E3004ACC54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AEA73DF3-C1F2-B22F-E2DD-01807BA905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0115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5C7A495-892F-EAB7-E039-3E287226D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55EE5205-4F55-3A67-7A41-8D3635F7CC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0559CA4E-A6DF-1E5C-BF19-31273EF6195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2182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E5FC29F1-2D16-08A2-8F38-6748FC4F5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2B2AE660-EB53-5D2E-EE92-CDEC125822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5A192FA5-FE78-E3A4-B237-78425B20A2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7282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C2646B90-8A9D-B92C-3029-F3EE77FE40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78958786-646D-59C8-9463-587B2C559B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B089117B-63F9-FE6F-78F9-BFA8B02D58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21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>
          <a:extLst>
            <a:ext uri="{FF2B5EF4-FFF2-40B4-BE49-F238E27FC236}">
              <a16:creationId xmlns:a16="http://schemas.microsoft.com/office/drawing/2014/main" id="{E5B70FEB-8C17-70A8-C403-CDE05853F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4D308CA1-AA04-90E0-4C45-50792CF71D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>
            <a:extLst>
              <a:ext uri="{FF2B5EF4-FFF2-40B4-BE49-F238E27FC236}">
                <a16:creationId xmlns:a16="http://schemas.microsoft.com/office/drawing/2014/main" id="{86CF1199-B6E1-3DCC-BD6D-94BC7C7DC4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749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en-US"/>
              <a:t>PRESENTED BY: </a:t>
            </a:r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4;p13">
            <a:extLst>
              <a:ext uri="{FF2B5EF4-FFF2-40B4-BE49-F238E27FC236}">
                <a16:creationId xmlns:a16="http://schemas.microsoft.com/office/drawing/2014/main" id="{7D48FF7D-8431-A326-9915-5CE2CA14946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4419601" y="1838856"/>
            <a:ext cx="7497322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algn="r">
              <a:buSzPts val="4800"/>
            </a:pPr>
            <a:r>
              <a:rPr lang="en-US" sz="3200" b="1" dirty="0">
                <a:solidFill>
                  <a:schemeClr val="bg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Understanding Real-World Patient Experiences With Nirogacestat for the Treatment of Desmoid Tumors</a:t>
            </a:r>
          </a:p>
        </p:txBody>
      </p:sp>
      <p:sp>
        <p:nvSpPr>
          <p:cNvPr id="9" name="Google Shape;85;p13">
            <a:extLst>
              <a:ext uri="{FF2B5EF4-FFF2-40B4-BE49-F238E27FC236}">
                <a16:creationId xmlns:a16="http://schemas.microsoft.com/office/drawing/2014/main" id="{17F05D40-0731-2324-075C-9352EBB2C23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438776" y="4374337"/>
            <a:ext cx="6484366" cy="65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indent="0" algn="r">
              <a:spcBef>
                <a:spcPts val="0"/>
              </a:spcBef>
            </a:pPr>
            <a:r>
              <a:rPr lang="en-US" sz="1600" b="1" dirty="0">
                <a:solidFill>
                  <a:srgbClr val="008BAB"/>
                </a:solidFill>
                <a:latin typeface="Verdana" panose="020B0604030504040204" pitchFamily="34" charset="0"/>
              </a:rPr>
              <a:t>PRESENTED BY</a:t>
            </a:r>
            <a:r>
              <a:rPr lang="en-US" sz="1600" dirty="0">
                <a:solidFill>
                  <a:srgbClr val="008BAB"/>
                </a:solidFill>
                <a:latin typeface="Verdana" panose="020B0604030504040204" pitchFamily="34" charset="0"/>
              </a:rPr>
              <a:t>: Susan Scott, SpringWorks Therapeutics, a healthcare company of Merck KGaA, Darmstadt, Germany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303A6301-53C6-B41E-FEB6-CA90E957E458}"/>
              </a:ext>
            </a:extLst>
          </p:cNvPr>
          <p:cNvSpPr txBox="1">
            <a:spLocks/>
          </p:cNvSpPr>
          <p:nvPr/>
        </p:nvSpPr>
        <p:spPr>
          <a:xfrm>
            <a:off x="220134" y="5922312"/>
            <a:ext cx="11696788" cy="75789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Desmoid Tumor Research Foundation (DTRF) Annual Meeting | Sept 25–27, 2026 | Philadelphia, PA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en-US" sz="1200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This study was funded by SpringWorks Therapeutics, a healthcare company of Merck KGaA, Darmstadt, Germany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endParaRPr lang="en-US" sz="1200" dirty="0">
              <a:solidFill>
                <a:srgbClr val="66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D6E29B0-300F-1623-7FB9-94F5A1053941}"/>
              </a:ext>
            </a:extLst>
          </p:cNvPr>
          <p:cNvSpPr txBox="1"/>
          <p:nvPr/>
        </p:nvSpPr>
        <p:spPr>
          <a:xfrm>
            <a:off x="4924425" y="5019144"/>
            <a:ext cx="69924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Christian Atkinson, </a:t>
            </a:r>
            <a:r>
              <a:rPr lang="en-US" b="1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Susan Scott</a:t>
            </a:r>
            <a:r>
              <a:rPr lang="en-US" dirty="0">
                <a:solidFill>
                  <a:srgbClr val="66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Morgan Fox, Melanie Lam, Timothy Bell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4F29F8-55D4-E760-8907-5A85F1ADF7C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" r="2122"/>
          <a:stretch>
            <a:fillRect/>
          </a:stretch>
        </p:blipFill>
        <p:spPr>
          <a:xfrm>
            <a:off x="323953" y="257188"/>
            <a:ext cx="1331592" cy="13550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DA51C355-CD04-CFB0-53CC-CB9EDFE05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>
            <a:extLst>
              <a:ext uri="{FF2B5EF4-FFF2-40B4-BE49-F238E27FC236}">
                <a16:creationId xmlns:a16="http://schemas.microsoft.com/office/drawing/2014/main" id="{0770EB41-64E4-48BC-5155-C04EE1C34D1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2400" b="1" dirty="0">
                <a:latin typeface="Verdana"/>
                <a:ea typeface="Verdana"/>
                <a:cs typeface="Verdana"/>
                <a:sym typeface="Verdana"/>
              </a:rPr>
              <a:t>Disclosures</a:t>
            </a:r>
            <a:endParaRPr sz="2400" b="1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CC45313-177A-58B4-CE71-2F4005AD9E87}"/>
              </a:ext>
            </a:extLst>
          </p:cNvPr>
          <p:cNvSpPr txBox="1">
            <a:spLocks/>
          </p:cNvSpPr>
          <p:nvPr/>
        </p:nvSpPr>
        <p:spPr>
          <a:xfrm>
            <a:off x="690094" y="5859029"/>
            <a:ext cx="10925174" cy="365125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49DAB-92A3-56F1-2BBD-00AA2DD05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92517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I, </a:t>
            </a:r>
            <a:r>
              <a:rPr lang="en-US" sz="1600" b="1" i="1" dirty="0">
                <a:latin typeface="Verdana" panose="020B0604030504040204" pitchFamily="34" charset="0"/>
                <a:ea typeface="Verdana" panose="020B0604030504040204" pitchFamily="34" charset="0"/>
              </a:rPr>
              <a:t>Susan Scott,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declare financial interests with the following:</a:t>
            </a:r>
          </a:p>
          <a:p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Employment with SpringWorks Therapeutics, a healthcare company of Merck KGaA, Darmstadt, Germany and owns stock in the company.</a:t>
            </a:r>
          </a:p>
          <a:p>
            <a:endParaRPr lang="en-US" sz="16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600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>
              <a:buNone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This analysis and the study on which it is based were funded by SpringWorks Therapeutics, a healthcare company of Merck KGaA, Darmstadt, Germany</a:t>
            </a:r>
          </a:p>
          <a:p>
            <a:pPr marL="0" indent="0">
              <a:buNone/>
            </a:pPr>
            <a:endParaRPr lang="en-US" sz="1600" dirty="0"/>
          </a:p>
          <a:p>
            <a:pPr marL="114300" indent="0">
              <a:buNone/>
            </a:pP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19D6E7-396E-3CB9-0390-74D955B6340A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67535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2CD734CD-272A-51A1-48C7-82FB70E1B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>
            <a:extLst>
              <a:ext uri="{FF2B5EF4-FFF2-40B4-BE49-F238E27FC236}">
                <a16:creationId xmlns:a16="http://schemas.microsoft.com/office/drawing/2014/main" id="{9101272A-EE39-7F3A-35DB-F64074FA7C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7363" y="1809751"/>
            <a:ext cx="11007437" cy="2190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indent="-285750">
              <a:spcBef>
                <a:spcPts val="1200"/>
              </a:spcBef>
              <a:spcAft>
                <a:spcPts val="600"/>
              </a:spcAft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1600" b="1" dirty="0">
                <a:latin typeface="Verdana"/>
                <a:ea typeface="Verdana"/>
              </a:rPr>
              <a:t>Nirogacestat</a:t>
            </a:r>
            <a:r>
              <a:rPr lang="en-US" sz="1600" dirty="0">
                <a:latin typeface="Verdana"/>
                <a:ea typeface="Verdana"/>
              </a:rPr>
              <a:t>, an oral, targeted gamma secretase inhibitor, is approved by the US FDA, European Commission, and certain other major global health agencies for adults with progressing desmoid tumors who require systemic treatment</a:t>
            </a:r>
          </a:p>
          <a:p>
            <a:pPr marL="342900" indent="-285750">
              <a:lnSpc>
                <a:spcPct val="90000"/>
              </a:lnSpc>
              <a:spcBef>
                <a:spcPts val="1200"/>
              </a:spcBef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In the phase 3 DeFi trial (NCT03785964), nirogacestat treatment demonstrated clinical efficacy alongside a manageable safety profile, resulting in 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statistically significant improvements in pain, symptom burden, physical functioning, and overall quality of life versus placebo</a:t>
            </a:r>
            <a:r>
              <a:rPr lang="en-US" sz="1600" b="1" baseline="30000" dirty="0">
                <a:latin typeface="Verdana" panose="020B0604030504040204" pitchFamily="34" charset="0"/>
                <a:ea typeface="Verdana" panose="020B0604030504040204" pitchFamily="34" charset="0"/>
              </a:rPr>
              <a:t>1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342900" indent="-285750">
              <a:lnSpc>
                <a:spcPct val="105000"/>
              </a:lnSpc>
              <a:spcBef>
                <a:spcPts val="1200"/>
              </a:spcBef>
              <a:spcAft>
                <a:spcPts val="600"/>
              </a:spcAft>
              <a:buClr>
                <a:srgbClr val="92D050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Real-world patient voices are crucial to 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understand the story of </a:t>
            </a:r>
            <a:r>
              <a:rPr lang="en-US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nirogacestat’s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 impact on patients’ pain, pain medication use, and daily activity, as well as their treatment journey and experiences with healthcare providers</a:t>
            </a:r>
          </a:p>
          <a:p>
            <a:pPr>
              <a:spcBef>
                <a:spcPts val="1200"/>
              </a:spcBef>
            </a:pPr>
            <a:endParaRPr lang="en-US" sz="18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7B174603-F4DD-87FD-CDED-8F931567F5E2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400" b="1" dirty="0">
                <a:latin typeface="Verdana"/>
                <a:ea typeface="Verdana"/>
                <a:cs typeface="Verdana"/>
                <a:sym typeface="Verdana"/>
              </a:rPr>
              <a:t>Telling the Story of Nirogacestat Treatment From the Patient’s Voice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612A517-2A68-3BC5-60A7-B475DC278DF0}"/>
              </a:ext>
            </a:extLst>
          </p:cNvPr>
          <p:cNvSpPr txBox="1">
            <a:spLocks/>
          </p:cNvSpPr>
          <p:nvPr/>
        </p:nvSpPr>
        <p:spPr>
          <a:xfrm>
            <a:off x="3810000" y="6149261"/>
            <a:ext cx="8258175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b="0" dirty="0"/>
              <a:t>1. Gounder, et al. </a:t>
            </a:r>
            <a:r>
              <a:rPr lang="en-US" b="0" i="1" dirty="0"/>
              <a:t>N Engl J Med</a:t>
            </a:r>
            <a:r>
              <a:rPr lang="en-US" b="0" dirty="0"/>
              <a:t>. 2023. 388(10):898-912.</a:t>
            </a:r>
            <a:endParaRPr lang="en-GB" b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EE7746-AF55-2891-80D0-E8635A580E77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3754BA8-8566-227D-74DA-87ABA7DD1AAA}"/>
              </a:ext>
            </a:extLst>
          </p:cNvPr>
          <p:cNvGrpSpPr/>
          <p:nvPr/>
        </p:nvGrpSpPr>
        <p:grpSpPr>
          <a:xfrm>
            <a:off x="639732" y="4889485"/>
            <a:ext cx="10912536" cy="747441"/>
            <a:chOff x="511339" y="4779167"/>
            <a:chExt cx="10912536" cy="109432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7A7511A-3929-7ABF-3566-0B0E18DA3707}"/>
                </a:ext>
              </a:extLst>
            </p:cNvPr>
            <p:cNvSpPr/>
            <p:nvPr/>
          </p:nvSpPr>
          <p:spPr>
            <a:xfrm>
              <a:off x="1123451" y="4779171"/>
              <a:ext cx="10300424" cy="1094324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5" name="Rectangle: Top Corners Rounded 4">
              <a:extLst>
                <a:ext uri="{FF2B5EF4-FFF2-40B4-BE49-F238E27FC236}">
                  <a16:creationId xmlns:a16="http://schemas.microsoft.com/office/drawing/2014/main" id="{E023A704-8AAB-CACA-E11A-4D971CEE2F08}"/>
                </a:ext>
              </a:extLst>
            </p:cNvPr>
            <p:cNvSpPr/>
            <p:nvPr/>
          </p:nvSpPr>
          <p:spPr>
            <a:xfrm rot="16200000">
              <a:off x="779055" y="4511451"/>
              <a:ext cx="1094324" cy="1629756"/>
            </a:xfrm>
            <a:prstGeom prst="round2SameRect">
              <a:avLst/>
            </a:prstGeom>
            <a:solidFill>
              <a:srgbClr val="008BA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en-US" sz="1800" b="1">
                  <a:latin typeface="Verdana" panose="020B0604030504040204" pitchFamily="34" charset="0"/>
                  <a:ea typeface="Verdana" panose="020B0604030504040204" pitchFamily="34" charset="0"/>
                </a:rPr>
                <a:t>Objective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47EA53B-B115-7C00-81B8-EF2D55DB1EC3}"/>
                </a:ext>
              </a:extLst>
            </p:cNvPr>
            <p:cNvSpPr txBox="1"/>
            <p:nvPr/>
          </p:nvSpPr>
          <p:spPr>
            <a:xfrm>
              <a:off x="2141095" y="4898244"/>
              <a:ext cx="8969660" cy="856169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lIns="91440" tIns="45720" rIns="91440" bIns="45720" anchor="t">
              <a:spAutoFit/>
            </a:bodyPr>
            <a:lstStyle/>
            <a:p>
              <a:r>
                <a:rPr lang="en-US" sz="16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Use qualitative interviews to capture patients’ experiences of how nirogacestat treatment impacts their pain, quality of life, and activities of daily living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1699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99A82937-5FEE-2D8E-F4FC-046E520B7D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62E8C867-E2C7-9013-FA69-802159CB982E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Study Overview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2874E77-C569-E7AC-50ED-8FC52CEC8947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b="0" dirty="0"/>
              <a:t>Researcher team members had no personal or close family history relating to desmoid tumors and did not have direct contact with the patients.</a:t>
            </a:r>
            <a:endParaRPr lang="en-GB" b="0" dirty="0"/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E54F9049-8464-9293-A58E-444F58BA5AC8}"/>
              </a:ext>
            </a:extLst>
          </p:cNvPr>
          <p:cNvSpPr txBox="1">
            <a:spLocks/>
          </p:cNvSpPr>
          <p:nvPr/>
        </p:nvSpPr>
        <p:spPr>
          <a:xfrm>
            <a:off x="4082970" y="2409013"/>
            <a:ext cx="3577037" cy="386259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4290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lvl1pPr>
            <a:lvl2pPr marL="1051560" indent="-285750">
              <a:buClr>
                <a:schemeClr val="tx1"/>
              </a:buClr>
              <a:buFont typeface="Arial" panose="020B0604020202020204" pitchFamily="34" charset="0"/>
              <a:buChar char="•"/>
              <a:defRPr/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57150" indent="0">
              <a:buNone/>
            </a:pPr>
            <a:r>
              <a:rPr lang="en-US" sz="1500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Inclusion Criteria</a:t>
            </a:r>
          </a:p>
          <a:p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Aged ≥18 years</a:t>
            </a:r>
          </a:p>
          <a:p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Confirmed diagnosis of desmoid tumor</a:t>
            </a:r>
          </a:p>
          <a:p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Received nirogacestat for </a:t>
            </a:r>
            <a:b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≥6 months in total (did not need to be consecutive)</a:t>
            </a:r>
          </a:p>
          <a:p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Used pain medication for </a:t>
            </a:r>
            <a:b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desmoid tumor-associated pain before starting nirogacestat</a:t>
            </a:r>
          </a:p>
          <a:p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Not part of a clinical trial at time of study</a:t>
            </a:r>
          </a:p>
          <a:p>
            <a:endParaRPr lang="en-U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9">
            <a:extLst>
              <a:ext uri="{FF2B5EF4-FFF2-40B4-BE49-F238E27FC236}">
                <a16:creationId xmlns:a16="http://schemas.microsoft.com/office/drawing/2014/main" id="{F8862D6D-602E-0C41-A825-BEE81CF22BB9}"/>
              </a:ext>
            </a:extLst>
          </p:cNvPr>
          <p:cNvSpPr txBox="1">
            <a:spLocks/>
          </p:cNvSpPr>
          <p:nvPr/>
        </p:nvSpPr>
        <p:spPr>
          <a:xfrm>
            <a:off x="415771" y="2561987"/>
            <a:ext cx="3466910" cy="27238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Patients (N=17) were recruited through multiple channels: </a:t>
            </a:r>
          </a:p>
          <a:p>
            <a:pPr marL="640080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Physicians</a:t>
            </a:r>
          </a:p>
          <a:p>
            <a:pPr marL="640080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Patient advocacy groups</a:t>
            </a:r>
          </a:p>
          <a:p>
            <a:pPr marL="640080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Existing panels </a:t>
            </a:r>
          </a:p>
          <a:p>
            <a:pPr marL="640080" lvl="1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Social media </a:t>
            </a:r>
          </a:p>
          <a:p>
            <a:pPr marL="34290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Patients completed an online screener designed to assess eligibility, obtain consent, and collect demographic details </a:t>
            </a: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A7DCFB53-D343-2A3C-F943-8772DC6C80BA}"/>
              </a:ext>
            </a:extLst>
          </p:cNvPr>
          <p:cNvSpPr txBox="1">
            <a:spLocks/>
          </p:cNvSpPr>
          <p:nvPr/>
        </p:nvSpPr>
        <p:spPr>
          <a:xfrm>
            <a:off x="7989187" y="2473697"/>
            <a:ext cx="3870877" cy="309315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Data collected via </a:t>
            </a:r>
            <a:r>
              <a:rPr lang="en-US" sz="1500" dirty="0" err="1">
                <a:latin typeface="Verdana" panose="020B0604030504040204" pitchFamily="34" charset="0"/>
                <a:ea typeface="Verdana" panose="020B0604030504040204" pitchFamily="34" charset="0"/>
              </a:rPr>
              <a:t>semistructured</a:t>
            </a: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, in-depth, 1:1 interviews, each lasting ~1 hour</a:t>
            </a:r>
          </a:p>
          <a:p>
            <a:pPr marL="34290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A discussion guide was used to assist the moderator</a:t>
            </a:r>
          </a:p>
          <a:p>
            <a:pPr marL="34290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Interviews were conducted by a third party; interviewed patients were blinded to the sponsor until after interviews</a:t>
            </a:r>
          </a:p>
          <a:p>
            <a:pPr marL="34290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500" dirty="0">
                <a:latin typeface="Verdana" panose="020B0604030504040204" pitchFamily="34" charset="0"/>
                <a:ea typeface="Verdana" panose="020B0604030504040204" pitchFamily="34" charset="0"/>
              </a:rPr>
              <a:t>Thematic analysis was used collaboratively to identify recurring themes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9E7E5C-2B4B-ACFE-EBCA-B3456360CEEC}"/>
              </a:ext>
            </a:extLst>
          </p:cNvPr>
          <p:cNvSpPr txBox="1"/>
          <p:nvPr/>
        </p:nvSpPr>
        <p:spPr>
          <a:xfrm>
            <a:off x="8750684" y="1762682"/>
            <a:ext cx="24106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Data Collection and Analysis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0C8F13-2EF2-DB9B-41F1-EC9AC15C6A36}"/>
              </a:ext>
            </a:extLst>
          </p:cNvPr>
          <p:cNvSpPr txBox="1"/>
          <p:nvPr/>
        </p:nvSpPr>
        <p:spPr>
          <a:xfrm>
            <a:off x="5078839" y="1762682"/>
            <a:ext cx="16627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Eligibility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951316-A805-E5DA-2847-0AC8CA2405AB}"/>
              </a:ext>
            </a:extLst>
          </p:cNvPr>
          <p:cNvSpPr txBox="1"/>
          <p:nvPr/>
        </p:nvSpPr>
        <p:spPr>
          <a:xfrm>
            <a:off x="898246" y="1751603"/>
            <a:ext cx="21917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Recruitment and Screening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CB2C35-1C19-B11A-DD9E-2BA78A8BBAC5}"/>
              </a:ext>
            </a:extLst>
          </p:cNvPr>
          <p:cNvCxnSpPr>
            <a:cxnSpLocks/>
          </p:cNvCxnSpPr>
          <p:nvPr/>
        </p:nvCxnSpPr>
        <p:spPr>
          <a:xfrm>
            <a:off x="3882686" y="2245138"/>
            <a:ext cx="11074" cy="3755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97C025-1818-5D36-A3E8-D051B790A36E}"/>
              </a:ext>
            </a:extLst>
          </p:cNvPr>
          <p:cNvCxnSpPr>
            <a:cxnSpLocks/>
          </p:cNvCxnSpPr>
          <p:nvPr/>
        </p:nvCxnSpPr>
        <p:spPr>
          <a:xfrm>
            <a:off x="7871375" y="2245138"/>
            <a:ext cx="11074" cy="37556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B8515F90-F9D4-9E20-6753-1CE54CBA1C0C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1112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CF891448-5519-33B1-5D31-EEC117D601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8DAF436A-61B9-47DC-4E64-80AFACBA535A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Key Themes That Emerged From Patient Interviews</a:t>
            </a:r>
            <a:endParaRPr lang="en-US" sz="2400" b="1" dirty="0">
              <a:latin typeface="Verdana" panose="020B0604030504040204" pitchFamily="34" charset="0"/>
              <a:ea typeface="Verdana" panose="020B0604030504040204" pitchFamily="34" charset="0"/>
              <a:sym typeface="Verdana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07A856B-8669-C7A5-D698-0C22E96FF89F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b="0" baseline="30000" dirty="0"/>
              <a:t>a</a:t>
            </a:r>
            <a:r>
              <a:rPr lang="en-US" b="0" dirty="0"/>
              <a:t>At baseline, 65% of patients reported opioid use.</a:t>
            </a:r>
            <a:endParaRPr lang="en-GB" b="0" dirty="0"/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D33BDF36-1080-F78A-12A5-ADBEE1343C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7909394"/>
              </p:ext>
            </p:extLst>
          </p:nvPr>
        </p:nvGraphicFramePr>
        <p:xfrm>
          <a:off x="6432884" y="1756761"/>
          <a:ext cx="5368636" cy="4663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FC5E98C8-66B5-66E6-FB92-652F65D204A1}"/>
              </a:ext>
            </a:extLst>
          </p:cNvPr>
          <p:cNvSpPr txBox="1"/>
          <p:nvPr/>
        </p:nvSpPr>
        <p:spPr>
          <a:xfrm>
            <a:off x="-86627" y="1917613"/>
            <a:ext cx="6795436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>
              <a:spcBef>
                <a:spcPts val="1200"/>
              </a:spcBef>
              <a:spcAft>
                <a:spcPts val="1200"/>
              </a:spcAft>
              <a:buClr>
                <a:srgbClr val="503291"/>
              </a:buClr>
            </a:pPr>
            <a:r>
              <a:rPr lang="en-US" sz="13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Theme 1. </a:t>
            </a:r>
            <a:r>
              <a:rPr lang="en-US" sz="1300" b="1" dirty="0">
                <a:latin typeface="Verdana" panose="020B0604030504040204" pitchFamily="34" charset="0"/>
                <a:ea typeface="Verdana" panose="020B0604030504040204" pitchFamily="34" charset="0"/>
              </a:rPr>
              <a:t>Patients who took nirogacestat experienced a reduction in pain medication </a:t>
            </a:r>
            <a:r>
              <a:rPr lang="en-US" sz="1300" b="1" dirty="0" err="1">
                <a:latin typeface="Verdana" panose="020B0604030504040204" pitchFamily="34" charset="0"/>
                <a:ea typeface="Verdana" panose="020B0604030504040204" pitchFamily="34" charset="0"/>
              </a:rPr>
              <a:t>use</a:t>
            </a:r>
            <a:r>
              <a:rPr lang="en-US" sz="1300" b="1" baseline="30000" dirty="0" err="1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n-US" sz="1300" b="1" dirty="0">
                <a:latin typeface="Verdana" panose="020B0604030504040204" pitchFamily="34" charset="0"/>
                <a:ea typeface="Verdana" panose="020B0604030504040204" pitchFamily="34" charset="0"/>
              </a:rPr>
              <a:t> and had meaningful improvements in mobility and activities of daily living</a:t>
            </a:r>
            <a:endParaRPr lang="en-US" sz="1300" b="1" baseline="30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7A04DF-9375-F060-9E19-B37FC4371808}"/>
              </a:ext>
            </a:extLst>
          </p:cNvPr>
          <p:cNvSpPr txBox="1"/>
          <p:nvPr/>
        </p:nvSpPr>
        <p:spPr>
          <a:xfrm>
            <a:off x="-86626" y="2629508"/>
            <a:ext cx="6795434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>
              <a:spcBef>
                <a:spcPts val="1200"/>
              </a:spcBef>
              <a:spcAft>
                <a:spcPts val="1200"/>
              </a:spcAft>
              <a:buClr>
                <a:srgbClr val="503291"/>
              </a:buClr>
            </a:pPr>
            <a:r>
              <a:rPr lang="en-US" sz="13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Theme 2. </a:t>
            </a:r>
            <a:r>
              <a:rPr lang="en-US" sz="1300" b="1" dirty="0"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Patients reported improvements in pain, mobility, and activities of daily living despite side effects, which could be mitigated with dose modification strategies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F607D1C-E7DE-6481-AEA7-E6249BE96101}"/>
              </a:ext>
            </a:extLst>
          </p:cNvPr>
          <p:cNvSpPr txBox="1"/>
          <p:nvPr/>
        </p:nvSpPr>
        <p:spPr>
          <a:xfrm>
            <a:off x="-86627" y="3331100"/>
            <a:ext cx="6944102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>
              <a:spcBef>
                <a:spcPts val="1200"/>
              </a:spcBef>
              <a:spcAft>
                <a:spcPts val="1200"/>
              </a:spcAft>
              <a:buClr>
                <a:srgbClr val="503291"/>
              </a:buClr>
            </a:pPr>
            <a:r>
              <a:rPr lang="en-US" sz="13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Theme 3. </a:t>
            </a:r>
            <a:r>
              <a:rPr lang="en-US" sz="1300" b="1" dirty="0">
                <a:latin typeface="Verdana" panose="020B0604030504040204" pitchFamily="34" charset="0"/>
                <a:ea typeface="Verdana" panose="020B0604030504040204" pitchFamily="34" charset="0"/>
              </a:rPr>
              <a:t>Desmoid tumor pain management is highly complex and heavily influenced by both healthcare provider approaches and patient attitudes. Addressing pain must be integrated into initial treatment goals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4392A1-265F-904C-F3A9-2CA671E3B740}"/>
              </a:ext>
            </a:extLst>
          </p:cNvPr>
          <p:cNvSpPr txBox="1"/>
          <p:nvPr/>
        </p:nvSpPr>
        <p:spPr>
          <a:xfrm>
            <a:off x="-86627" y="4254044"/>
            <a:ext cx="679543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503291"/>
              </a:buClr>
            </a:pPr>
            <a:r>
              <a:rPr lang="en-US" sz="13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Theme 4. </a:t>
            </a:r>
            <a:r>
              <a:rPr lang="en-US" sz="1300" b="1" dirty="0">
                <a:latin typeface="Verdana" panose="020B0604030504040204" pitchFamily="34" charset="0"/>
                <a:ea typeface="Verdana" panose="020B0604030504040204" pitchFamily="34" charset="0"/>
              </a:rPr>
              <a:t>Patients reported more positive experiences when seen by specialists or physicians with knowledge about desmoid tumors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12F40A0-D7F2-3050-88C7-D1AE0E7F32B0}"/>
              </a:ext>
            </a:extLst>
          </p:cNvPr>
          <p:cNvSpPr txBox="1"/>
          <p:nvPr/>
        </p:nvSpPr>
        <p:spPr>
          <a:xfrm>
            <a:off x="-86627" y="4900735"/>
            <a:ext cx="6795435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>
                <a:srgbClr val="503291"/>
              </a:buClr>
            </a:pPr>
            <a:r>
              <a:rPr lang="en-US" sz="13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Theme 5. </a:t>
            </a:r>
            <a:r>
              <a:rPr lang="en-US" sz="1300" b="1" dirty="0">
                <a:latin typeface="Verdana" panose="020B0604030504040204" pitchFamily="34" charset="0"/>
                <a:ea typeface="Verdana" panose="020B0604030504040204" pitchFamily="34" charset="0"/>
              </a:rPr>
              <a:t>Side effect education and management, as well as aligned treatment goals and expectations, are important to the patient’s treatment experience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8CA8223-E30A-2D1D-5712-0BD377C9CEA5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0C663AA-FA54-C49F-FDED-FC447D0E7442}"/>
              </a:ext>
            </a:extLst>
          </p:cNvPr>
          <p:cNvSpPr txBox="1"/>
          <p:nvPr/>
        </p:nvSpPr>
        <p:spPr>
          <a:xfrm>
            <a:off x="7113069" y="1628469"/>
            <a:ext cx="4240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Frequency of key themes in patient interviews</a:t>
            </a:r>
          </a:p>
        </p:txBody>
      </p:sp>
    </p:spTree>
    <p:extLst>
      <p:ext uri="{BB962C8B-B14F-4D97-AF65-F5344CB8AC3E}">
        <p14:creationId xmlns:p14="http://schemas.microsoft.com/office/powerpoint/2010/main" val="185157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39244913-8930-7374-6626-AC7C60E6CE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B0DBE884-8438-ECC6-7549-10FFDABF0501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400" b="1" dirty="0">
                <a:latin typeface="Verdana"/>
                <a:ea typeface="Verdana"/>
                <a:cs typeface="Verdana"/>
                <a:sym typeface="Verdana"/>
              </a:rPr>
              <a:t>Final Takeaways From Patient Interviews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67C5B9C-CC20-A3B8-80D5-274671D8151A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GB" b="0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B7E42FB-311D-092D-5AF9-FDEBF3630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6786" y="2028824"/>
            <a:ext cx="10626725" cy="4044717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lIns="182880" tIns="182880" rIns="182880" bIns="182880" anchor="ctr">
            <a:normAutofit lnSpcReduction="10000"/>
          </a:bodyPr>
          <a:lstStyle/>
          <a:p>
            <a:pPr marL="365760"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Patients reported feeling better with nirogacestat, with benefits including pain reduction and improved quality of life, though some patients required dose modifications for adverse event management</a:t>
            </a:r>
          </a:p>
          <a:p>
            <a:pPr marL="365760"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real-world individual experiences with nirogacestat described by the patients were generally consistent with clinical efficacy and safety findings</a:t>
            </a:r>
          </a:p>
          <a:p>
            <a:pPr marL="365760"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Assessing desmoid tumor-related pain and prioritizing proactive treatment that improves patient pain and quality of life are critical to optimize patient care</a:t>
            </a:r>
          </a:p>
          <a:p>
            <a:pPr marL="365760" lvl="1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Proactive communication from healthcare providers to align on patients' treatment goals and set early expectations for side </a:t>
            </a:r>
            <a:r>
              <a:rPr lang="en-US" sz="16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effects are </a:t>
            </a: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needed to optimize the patient experience</a:t>
            </a:r>
          </a:p>
          <a:p>
            <a:pPr marL="365760" lvl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retrospective reporting of pain improvement and the small sample size may limit the generalizability of these findings to the broader population of patients with desmoid tumors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4C66F1-6D87-E75C-D797-5652541B1597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942212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569230F7-5AEC-4EDC-233B-E2CA62CBD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03653-D656-0BBB-DACE-C98A53089B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903" y="908050"/>
            <a:ext cx="10800897" cy="808468"/>
          </a:xfrm>
        </p:spPr>
        <p:txBody>
          <a:bodyPr>
            <a:normAutofit/>
          </a:bodyPr>
          <a:lstStyle/>
          <a:p>
            <a:r>
              <a:rPr lang="en-CA" sz="2400" b="1" dirty="0">
                <a:latin typeface="Verdana" panose="020B0604030504040204" pitchFamily="34" charset="0"/>
                <a:ea typeface="Verdana" panose="020B0604030504040204" pitchFamily="34" charset="0"/>
              </a:rPr>
              <a:t>Acknowledgments</a:t>
            </a:r>
            <a:endParaRPr 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5DE0AA8-3D0A-DCFD-56E3-4F8F1A36248F}"/>
              </a:ext>
            </a:extLst>
          </p:cNvPr>
          <p:cNvSpPr txBox="1">
            <a:spLocks/>
          </p:cNvSpPr>
          <p:nvPr/>
        </p:nvSpPr>
        <p:spPr>
          <a:xfrm>
            <a:off x="552903" y="1490663"/>
            <a:ext cx="8756796" cy="17335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40" tIns="45720" rIns="91440" bIns="45720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buClr>
                <a:schemeClr val="tx1"/>
              </a:buClr>
              <a:buSzPct val="113000"/>
            </a:pPr>
            <a:r>
              <a:rPr lang="en-CA" sz="1400" dirty="0">
                <a:latin typeface="Verdana" panose="020B0604030504040204" pitchFamily="34" charset="0"/>
                <a:ea typeface="Verdana" panose="020B0604030504040204" pitchFamily="34" charset="0"/>
              </a:rPr>
              <a:t>We thank the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patients who participated in this real-world qualitative interview study</a:t>
            </a:r>
            <a:endParaRPr lang="en-CA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buClr>
                <a:schemeClr val="tx1"/>
              </a:buClr>
              <a:buSzPct val="113000"/>
            </a:pPr>
            <a:r>
              <a:rPr lang="en-CA" sz="1400" dirty="0">
                <a:latin typeface="Verdana" panose="020B0604030504040204" pitchFamily="34" charset="0"/>
                <a:ea typeface="Verdana" panose="020B0604030504040204" pitchFamily="34" charset="0"/>
              </a:rPr>
              <a:t>Medical writing support was provided by Ian Rochford, PhD, of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Citrus Health Group, Inc, </a:t>
            </a:r>
            <a:r>
              <a:rPr lang="en-CA" sz="1400" dirty="0">
                <a:latin typeface="Verdana" panose="020B0604030504040204" pitchFamily="34" charset="0"/>
                <a:ea typeface="Verdana" panose="020B0604030504040204" pitchFamily="34" charset="0"/>
              </a:rPr>
              <a:t>and was funded by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SpringWorks Therapeutics, a healthcare company of Merck KGaA, Darmstadt, Germany</a:t>
            </a:r>
          </a:p>
          <a:p>
            <a:pPr>
              <a:buClr>
                <a:schemeClr val="tx1"/>
              </a:buClr>
              <a:buSzPct val="113000"/>
            </a:pP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This study was funded by SpringWorks Therapeutics, a healthcare company of Merck KGaA, Darmstadt, Germany (ROR ID: https://ror.org/04vpzfb52)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64B705B-CF2F-B3AC-D3AE-A0A84925CE93}"/>
              </a:ext>
            </a:extLst>
          </p:cNvPr>
          <p:cNvSpPr txBox="1">
            <a:spLocks/>
          </p:cNvSpPr>
          <p:nvPr/>
        </p:nvSpPr>
        <p:spPr>
          <a:xfrm>
            <a:off x="508545" y="3199203"/>
            <a:ext cx="3635829" cy="4476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rgbClr val="008BAB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Author Affiliations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BAB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Subtitle 6">
            <a:extLst>
              <a:ext uri="{FF2B5EF4-FFF2-40B4-BE49-F238E27FC236}">
                <a16:creationId xmlns:a16="http://schemas.microsoft.com/office/drawing/2014/main" id="{699CB115-CC8F-7BF7-D88B-81551FF4E6EA}"/>
              </a:ext>
            </a:extLst>
          </p:cNvPr>
          <p:cNvSpPr txBox="1">
            <a:spLocks/>
          </p:cNvSpPr>
          <p:nvPr/>
        </p:nvSpPr>
        <p:spPr>
          <a:xfrm>
            <a:off x="507911" y="3636673"/>
            <a:ext cx="6091735" cy="1231866"/>
          </a:xfrm>
          <a:prstGeom prst="roundRect">
            <a:avLst>
              <a:gd name="adj" fmla="val 5785"/>
            </a:avLst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None/>
              <a:defRPr lang="en-US"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/>
              </a:buClr>
              <a:buFont typeface="Wingdings" panose="05000000000000000000" pitchFamily="2" charset="2"/>
              <a:buNone/>
              <a:defRPr lang="en-US"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/>
              </a:buClr>
              <a:buFont typeface="Courier New" panose="02070309020205020404" pitchFamily="49" charset="0"/>
              <a:buNone/>
              <a:defRPr lang="en-US"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None/>
              <a:defRPr lang="en-US"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bg1"/>
              </a:buClr>
              <a:buFont typeface="Arial" panose="020B0604020202020204" pitchFamily="34" charset="0"/>
              <a:buNone/>
              <a:defRPr lang="en-US" sz="16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11322C"/>
              </a:buClr>
            </a:pPr>
            <a:r>
              <a:rPr lang="en-U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CA, MF: </a:t>
            </a:r>
            <a:r>
              <a:rPr lang="en-US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Adelphi Real World, Macclesfield, Cheshire, UK; </a:t>
            </a:r>
            <a:br>
              <a:rPr lang="en-US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en-US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SS, ML, TB*: </a:t>
            </a:r>
            <a:r>
              <a:rPr lang="en-US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SpringWorks Therapeutics, a healthcare company of Merck KGaA, Darmstadt, Germany</a:t>
            </a:r>
          </a:p>
          <a:p>
            <a:pPr>
              <a:buClr>
                <a:srgbClr val="11322C"/>
              </a:buClr>
            </a:pPr>
            <a:r>
              <a:rPr lang="en-US" sz="14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*At the time of the study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3C310C-D4CB-E76D-E92A-CC518AE13327}"/>
              </a:ext>
            </a:extLst>
          </p:cNvPr>
          <p:cNvSpPr txBox="1">
            <a:spLocks/>
          </p:cNvSpPr>
          <p:nvPr/>
        </p:nvSpPr>
        <p:spPr>
          <a:xfrm>
            <a:off x="6625775" y="3227646"/>
            <a:ext cx="3635829" cy="40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rgbClr val="008BAB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Correspondence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8BAB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CCD4543-24C7-9024-D555-7E5A293EA8A1}"/>
              </a:ext>
            </a:extLst>
          </p:cNvPr>
          <p:cNvGrpSpPr/>
          <p:nvPr/>
        </p:nvGrpSpPr>
        <p:grpSpPr>
          <a:xfrm>
            <a:off x="6717215" y="3638523"/>
            <a:ext cx="4636585" cy="443068"/>
            <a:chOff x="359999" y="655783"/>
            <a:chExt cx="3509791" cy="325345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Text Placeholder 3">
              <a:extLst>
                <a:ext uri="{FF2B5EF4-FFF2-40B4-BE49-F238E27FC236}">
                  <a16:creationId xmlns:a16="http://schemas.microsoft.com/office/drawing/2014/main" id="{EB71C60C-ECEC-B359-28E4-2D3CE67000FF}"/>
                </a:ext>
              </a:extLst>
            </p:cNvPr>
            <p:cNvSpPr txBox="1">
              <a:spLocks/>
            </p:cNvSpPr>
            <p:nvPr/>
          </p:nvSpPr>
          <p:spPr>
            <a:xfrm>
              <a:off x="359999" y="655783"/>
              <a:ext cx="3509791" cy="325345"/>
            </a:xfrm>
            <a:prstGeom prst="roundRect">
              <a:avLst>
                <a:gd name="adj" fmla="val 29158"/>
              </a:avLst>
            </a:prstGeom>
            <a:grp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228600" algn="l" rtl="0">
                <a:lnSpc>
                  <a:spcPct val="10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Noto Sans Symbols"/>
                <a:buNone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1pPr>
              <a:lvl2pPr marL="914400" marR="0" lvl="1" indent="-330200" algn="l" rtl="0">
                <a:lnSpc>
                  <a:spcPct val="10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Noto Sans Symbols"/>
                <a:buChar char="◆"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2pPr>
              <a:lvl3pPr marL="1371600" marR="0" lvl="2" indent="-330200" algn="l" rtl="0">
                <a:lnSpc>
                  <a:spcPct val="100000"/>
                </a:lnSpc>
                <a:spcBef>
                  <a:spcPts val="32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Noto Sans Symbols"/>
                <a:buChar char="◆"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3pPr>
              <a:lvl4pPr marL="1828800" marR="0" lvl="3" indent="-3302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Arial"/>
                <a:buChar char="–"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4pPr>
              <a:lvl5pPr marL="2286000" marR="0" lvl="4" indent="-3302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Arial"/>
                <a:buChar char="»"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5pPr>
              <a:lvl6pPr marL="2743200" marR="0" lvl="5" indent="-3302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Arial"/>
                <a:buChar char="•"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6pPr>
              <a:lvl7pPr marL="3200400" marR="0" lvl="6" indent="-3302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Arial"/>
                <a:buChar char="•"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7pPr>
              <a:lvl8pPr marL="3657600" marR="0" lvl="7" indent="-3302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Arial"/>
                <a:buChar char="•"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8pPr>
              <a:lvl9pPr marL="4114800" marR="0" lvl="8" indent="-330200" algn="l" rtl="0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Arial"/>
                <a:buChar char="•"/>
                <a:defRPr sz="1600" b="0" i="0" u="none" strike="noStrike" cap="none">
                  <a:solidFill>
                    <a:srgbClr val="05416B"/>
                  </a:solidFill>
                  <a:latin typeface="Arial Narrow"/>
                  <a:ea typeface="Arial Narrow"/>
                  <a:cs typeface="Arial Narrow"/>
                  <a:sym typeface="Arial Narrow"/>
                </a:defRPr>
              </a:lvl9pPr>
            </a:lstStyle>
            <a:p>
              <a:pPr marL="171450" marR="0" lvl="0" indent="-171450" algn="l" defTabSz="914400" rtl="0" eaLnBrk="1" fontAlgn="auto" latinLnBrk="0" hangingPunct="1">
                <a:lnSpc>
                  <a:spcPct val="100000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5416B"/>
                </a:buClr>
                <a:buSzPts val="1600"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Arial Narrow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BB8ACD1-F8C2-D6F7-9CAA-ACFDEB5EB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136" y="697561"/>
              <a:ext cx="3198864" cy="226001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lvl="0" eaLnBrk="0" fontAlgn="base" hangingPunct="0">
                <a:spcBef>
                  <a:spcPct val="0"/>
                </a:spcBef>
                <a:spcAft>
                  <a:spcPct val="0"/>
                </a:spcAft>
                <a:buClrTx/>
              </a:pPr>
              <a:r>
                <a:rPr kumimoji="0" lang="en-US" altLang="en-US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sym typeface="Arial"/>
                </a:rPr>
                <a:t>Susan Scott</a:t>
              </a:r>
              <a:r>
                <a:rPr kumimoji="0" lang="en-US" altLang="en-US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sym typeface="Arial"/>
                </a:rPr>
                <a:t>: </a:t>
              </a:r>
              <a:r>
                <a:rPr lang="en-US" altLang="en-US" kern="12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susan.scott@emdgroup.com</a:t>
              </a:r>
              <a:endParaRPr kumimoji="0" lang="en-US" altLang="en-US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sym typeface="Arial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512D6A4-057F-AEC3-9EC7-BBBDB3F82434}"/>
              </a:ext>
            </a:extLst>
          </p:cNvPr>
          <p:cNvGrpSpPr/>
          <p:nvPr/>
        </p:nvGrpSpPr>
        <p:grpSpPr>
          <a:xfrm>
            <a:off x="6834271" y="4233616"/>
            <a:ext cx="4449136" cy="1964637"/>
            <a:chOff x="6328264" y="3984270"/>
            <a:chExt cx="4983495" cy="196463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B271871-F88C-6BB1-B56A-DB12A9535F42}"/>
                </a:ext>
              </a:extLst>
            </p:cNvPr>
            <p:cNvGrpSpPr/>
            <p:nvPr/>
          </p:nvGrpSpPr>
          <p:grpSpPr>
            <a:xfrm>
              <a:off x="6495813" y="3984270"/>
              <a:ext cx="4815946" cy="1939589"/>
              <a:chOff x="0" y="-928703"/>
              <a:chExt cx="6325862" cy="3434544"/>
            </a:xfrm>
          </p:grpSpPr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761EB655-C0C0-0081-7086-A4C626B8B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903" y="-928703"/>
                <a:ext cx="5758959" cy="16894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322C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sym typeface="Arial"/>
                  </a:rPr>
                  <a:t>For questions or to request a copy of this presentation, please contact SpringWorks Therapeutics, Inc., a healthcare company of Merck KGaA, Darmstadt, Germany</a:t>
                </a:r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CDA6BDF-C863-9ED8-4750-1F60A1013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3899"/>
                <a:ext cx="271792" cy="5449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srgbClr val="11322C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sym typeface="Arial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113524B3-0595-B925-7CB0-B348E01912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287" y="1511970"/>
                <a:ext cx="4964866" cy="5449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322C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sym typeface="Arial"/>
                  </a:rPr>
                  <a:t>Email</a:t>
                </a:r>
                <a:r>
                  <a:rPr kumimoji="0" lang="en-US" alt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1322C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sym typeface="Arial"/>
                  </a:rPr>
                  <a:t>: </a:t>
                </a:r>
                <a:r>
                  <a:rPr kumimoji="0" lang="en-US" altLang="en-US" b="0" i="0" u="sng" strike="noStrike" kern="1200" cap="none" spc="0" normalizeH="0" baseline="0" noProof="0" dirty="0">
                    <a:ln>
                      <a:noFill/>
                    </a:ln>
                    <a:solidFill>
                      <a:srgbClr val="11322C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sym typeface="Arial"/>
                  </a:rPr>
                  <a:t>emediusa@emdserono.com</a:t>
                </a: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4EA6B25B-6B89-1C03-BC03-224BE0D96B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1528" y="1960843"/>
                <a:ext cx="4382323" cy="5449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b="1" i="0" u="none" strike="noStrike" kern="1200" cap="none" spc="0" normalizeH="0" baseline="0" noProof="0">
                    <a:ln>
                      <a:noFill/>
                    </a:ln>
                    <a:solidFill>
                      <a:srgbClr val="11322C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sym typeface="Arial"/>
                  </a:rPr>
                  <a:t>Web</a:t>
                </a:r>
                <a:r>
                  <a:rPr kumimoji="0" lang="en-US" altLang="en-US" b="0" i="0" u="none" strike="noStrike" kern="1200" cap="none" spc="0" normalizeH="0" baseline="0" noProof="0">
                    <a:ln>
                      <a:noFill/>
                    </a:ln>
                    <a:solidFill>
                      <a:srgbClr val="11322C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sym typeface="Arial"/>
                  </a:rPr>
                  <a:t>: </a:t>
                </a:r>
                <a:r>
                  <a:rPr kumimoji="0" lang="en-US" altLang="en-US" b="0" i="0" u="sng" strike="noStrike" kern="1200" cap="none" spc="0" normalizeH="0" baseline="0" noProof="0">
                    <a:ln>
                      <a:noFill/>
                    </a:ln>
                    <a:solidFill>
                      <a:srgbClr val="11322C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sym typeface="Arial"/>
                  </a:rPr>
                  <a:t>medical.emdserono.com</a:t>
                </a:r>
              </a:p>
            </p:txBody>
          </p:sp>
        </p:grpSp>
        <p:pic>
          <p:nvPicPr>
            <p:cNvPr id="16" name="Graphic 15" descr="Internet with solid fill">
              <a:extLst>
                <a:ext uri="{FF2B5EF4-FFF2-40B4-BE49-F238E27FC236}">
                  <a16:creationId xmlns:a16="http://schemas.microsoft.com/office/drawing/2014/main" id="{761E2FAF-3E8D-1F0B-6396-4A5EDE02F0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76808" y="5623561"/>
              <a:ext cx="325346" cy="325346"/>
            </a:xfrm>
            <a:prstGeom prst="rect">
              <a:avLst/>
            </a:prstGeom>
          </p:spPr>
        </p:pic>
        <p:pic>
          <p:nvPicPr>
            <p:cNvPr id="17" name="Graphic 16" descr="Email with solid fill">
              <a:extLst>
                <a:ext uri="{FF2B5EF4-FFF2-40B4-BE49-F238E27FC236}">
                  <a16:creationId xmlns:a16="http://schemas.microsoft.com/office/drawing/2014/main" id="{760BF83E-731E-DF55-A4C6-274EB0EE3F2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6619886" y="5377764"/>
              <a:ext cx="239187" cy="239187"/>
            </a:xfrm>
            <a:prstGeom prst="rect">
              <a:avLst/>
            </a:prstGeom>
          </p:spPr>
        </p:pic>
        <p:pic>
          <p:nvPicPr>
            <p:cNvPr id="18" name="Graphic 17" descr="Questions with solid fill">
              <a:extLst>
                <a:ext uri="{FF2B5EF4-FFF2-40B4-BE49-F238E27FC236}">
                  <a16:creationId xmlns:a16="http://schemas.microsoft.com/office/drawing/2014/main" id="{B8C9DD2B-AE26-76C6-E81C-76F95587AF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6328264" y="4144735"/>
              <a:ext cx="641617" cy="641617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1D6E9D12-A1C6-0E82-A7AB-D2F5EBF80DFE}"/>
              </a:ext>
            </a:extLst>
          </p:cNvPr>
          <p:cNvSpPr txBox="1"/>
          <p:nvPr/>
        </p:nvSpPr>
        <p:spPr>
          <a:xfrm>
            <a:off x="6799301" y="5292935"/>
            <a:ext cx="237022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1322C"/>
                </a:solidFill>
                <a:effectLst/>
                <a:uLnTx/>
                <a:uFillTx/>
                <a:latin typeface="Verdana"/>
                <a:ea typeface="Calibri" panose="020F0502020204030204" pitchFamily="34" charset="0"/>
                <a:cs typeface="Arial"/>
                <a:sym typeface="Arial"/>
              </a:rPr>
              <a:t>Medical information at: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3404DEA-04DC-E859-A3BB-EBC31A1C68A4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1F2B05-5203-CBE5-B6E4-DB881727168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" r="2122"/>
          <a:stretch>
            <a:fillRect/>
          </a:stretch>
        </p:blipFill>
        <p:spPr>
          <a:xfrm>
            <a:off x="10022208" y="1338780"/>
            <a:ext cx="1331592" cy="1355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90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CB107CC5-DC2A-2CEA-CA63-F991F3A0E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>
            <a:extLst>
              <a:ext uri="{FF2B5EF4-FFF2-40B4-BE49-F238E27FC236}">
                <a16:creationId xmlns:a16="http://schemas.microsoft.com/office/drawing/2014/main" id="{8BE84B4A-AEB3-8D54-17F5-0875807804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7364" y="1809751"/>
            <a:ext cx="10759786" cy="4049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NOTE FOR REVIEWERS: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As the oral presentation at DTRF 2026 is limited to 3-5 minutes, followed by a 15-minute discussion, the presentation content slides (1-8) have been kept to a minimum. Auxiliary content slides (10-19) have been generated to provide useful context for the presenter to refer to during the discussion, if required. </a:t>
            </a:r>
          </a:p>
          <a:p>
            <a:pPr marL="114300" indent="0">
              <a:buNone/>
            </a:pP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14300" indent="0" algn="ctr">
              <a:buNone/>
            </a:pPr>
            <a:r>
              <a:rPr lang="en-US" sz="2000" b="1" u="sng" dirty="0">
                <a:latin typeface="Verdana" panose="020B0604030504040204" pitchFamily="34" charset="0"/>
                <a:ea typeface="Verdana" panose="020B0604030504040204" pitchFamily="34" charset="0"/>
              </a:rPr>
              <a:t>We ask that you please also review the content of the auxiliary slides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, as these slides will also be used to develop encore posters or other presentations for this study in the future. </a:t>
            </a:r>
          </a:p>
        </p:txBody>
      </p:sp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D690FDC3-CFFB-A6FB-E745-436F3C7E2E65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400" b="1" dirty="0">
                <a:latin typeface="Verdana"/>
                <a:ea typeface="Verdana"/>
                <a:cs typeface="Verdana"/>
                <a:sym typeface="Verdana"/>
              </a:rPr>
              <a:t>Auxiliary Slides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EC36A4D-0FB8-40F8-7B43-B8B27078E58C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7894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DABA106D-3D9A-1B69-AB46-98937FF9D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FD69B265-3300-1A7C-3E41-AB2BC81F341D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Overview of Patients Interviewed (N=17)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A7C90F9-1E6E-4647-36EF-4986430882DE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DBA2564-F740-F87C-15D3-A678E68B1F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019054"/>
              </p:ext>
            </p:extLst>
          </p:nvPr>
        </p:nvGraphicFramePr>
        <p:xfrm>
          <a:off x="866827" y="2421711"/>
          <a:ext cx="4306568" cy="36475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58978">
                  <a:extLst>
                    <a:ext uri="{9D8B030D-6E8A-4147-A177-3AD203B41FA5}">
                      <a16:colId xmlns:a16="http://schemas.microsoft.com/office/drawing/2014/main" val="42061354"/>
                    </a:ext>
                  </a:extLst>
                </a:gridCol>
                <a:gridCol w="1647590">
                  <a:extLst>
                    <a:ext uri="{9D8B030D-6E8A-4147-A177-3AD203B41FA5}">
                      <a16:colId xmlns:a16="http://schemas.microsoft.com/office/drawing/2014/main" val="2400555043"/>
                    </a:ext>
                  </a:extLst>
                </a:gridCol>
              </a:tblGrid>
              <a:tr h="38736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200" dirty="0">
                        <a:effectLst/>
                      </a:endParaRP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 Patients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(N=17)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3370658787"/>
                  </a:ext>
                </a:extLst>
              </a:tr>
              <a:tr h="387369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Age (years) 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Median (range)</a:t>
                      </a: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>
                          <a:effectLst/>
                        </a:rPr>
                        <a:t>40 (23-70) </a:t>
                      </a: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1666830584"/>
                  </a:ext>
                </a:extLst>
              </a:tr>
              <a:tr h="387369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Sex, n (%)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Female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Male</a:t>
                      </a: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dirty="0">
                        <a:effectLst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14 (82)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</a:rPr>
                        <a:t>3 (18)</a:t>
                      </a: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2140178236"/>
                  </a:ext>
                </a:extLst>
              </a:tr>
              <a:tr h="581053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Ethnicity, n (%)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White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Middle Eastern or North African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16 (94)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 (6)</a:t>
                      </a: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1485871563"/>
                  </a:ext>
                </a:extLst>
              </a:tr>
              <a:tr h="1743160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Tumor location(s), n (%)</a:t>
                      </a:r>
                      <a:r>
                        <a:rPr lang="en-US" sz="1200" baseline="30000" dirty="0">
                          <a:effectLst/>
                        </a:rPr>
                        <a:t>a</a:t>
                      </a:r>
                      <a:endParaRPr lang="en-US" sz="1200" dirty="0">
                        <a:effectLst/>
                      </a:endParaRP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Abdominal wall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Within the abdomen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Chest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Arm/shoulder </a:t>
                      </a:r>
                    </a:p>
                    <a:p>
                      <a:pPr marL="27432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effectLst/>
                        </a:rPr>
                        <a:t>Leg (Hip, thigh, knee, or foot)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Head/neck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Back/spine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dirty="0">
                          <a:effectLst/>
                        </a:rPr>
                        <a:t>Iliac crest/body wall </a:t>
                      </a:r>
                      <a:endParaRPr lang="en-US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5 (29)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5 (29)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5 (29)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 (12)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3 (18)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 (6)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 (12)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 (6)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225081414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1A8F34E7-9234-4E0C-9F69-CDEC3828BCE8}"/>
              </a:ext>
            </a:extLst>
          </p:cNvPr>
          <p:cNvSpPr txBox="1"/>
          <p:nvPr/>
        </p:nvSpPr>
        <p:spPr>
          <a:xfrm>
            <a:off x="6229173" y="2114125"/>
            <a:ext cx="53913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Frequency of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p</a:t>
            </a:r>
            <a:r>
              <a:rPr lang="en-US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ain medication use prior to starting </a:t>
            </a:r>
            <a:r>
              <a:rPr lang="en-US" sz="1400" b="1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nirogacestat</a:t>
            </a:r>
            <a:r>
              <a:rPr lang="en-US" sz="1400" b="1" baseline="3000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  <a:endParaRPr lang="en-US" sz="1400" b="1" baseline="300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20AF801-6E08-294A-3A6E-4FE7429474FD}"/>
              </a:ext>
            </a:extLst>
          </p:cNvPr>
          <p:cNvGrpSpPr>
            <a:grpSpLocks/>
          </p:cNvGrpSpPr>
          <p:nvPr/>
        </p:nvGrpSpPr>
        <p:grpSpPr>
          <a:xfrm>
            <a:off x="6528461" y="2598600"/>
            <a:ext cx="4792749" cy="2670077"/>
            <a:chOff x="561981" y="1620018"/>
            <a:chExt cx="4180139" cy="1816438"/>
          </a:xfrm>
        </p:grpSpPr>
        <p:graphicFrame>
          <p:nvGraphicFramePr>
            <p:cNvPr id="12" name="Chart 11">
              <a:extLst>
                <a:ext uri="{FF2B5EF4-FFF2-40B4-BE49-F238E27FC236}">
                  <a16:creationId xmlns:a16="http://schemas.microsoft.com/office/drawing/2014/main" id="{7FBB9E03-BF8D-C258-74A4-EE840066ACC6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809546447"/>
                </p:ext>
              </p:extLst>
            </p:nvPr>
          </p:nvGraphicFramePr>
          <p:xfrm>
            <a:off x="561981" y="1620018"/>
            <a:ext cx="4180139" cy="18164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B039BD-6A7A-482A-67DF-38CB4498E4FA}"/>
                </a:ext>
              </a:extLst>
            </p:cNvPr>
            <p:cNvSpPr txBox="1">
              <a:spLocks/>
            </p:cNvSpPr>
            <p:nvPr/>
          </p:nvSpPr>
          <p:spPr>
            <a:xfrm>
              <a:off x="2618471" y="1676284"/>
              <a:ext cx="692599" cy="293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 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(6%)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699A597-40DD-CC09-36A7-994738B10EF2}"/>
                </a:ext>
              </a:extLst>
            </p:cNvPr>
            <p:cNvSpPr txBox="1">
              <a:spLocks/>
            </p:cNvSpPr>
            <p:nvPr/>
          </p:nvSpPr>
          <p:spPr>
            <a:xfrm>
              <a:off x="1752818" y="2261289"/>
              <a:ext cx="763571" cy="177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3 (18%)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33DB701-4FAF-65F1-8BB9-73981CF84E13}"/>
                </a:ext>
              </a:extLst>
            </p:cNvPr>
            <p:cNvSpPr txBox="1">
              <a:spLocks/>
            </p:cNvSpPr>
            <p:nvPr/>
          </p:nvSpPr>
          <p:spPr>
            <a:xfrm>
              <a:off x="3002460" y="2579445"/>
              <a:ext cx="763571" cy="177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11 (65%)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84FE727-ED92-CB03-EEBE-30107195E67E}"/>
                </a:ext>
              </a:extLst>
            </p:cNvPr>
            <p:cNvSpPr txBox="1">
              <a:spLocks/>
            </p:cNvSpPr>
            <p:nvPr/>
          </p:nvSpPr>
          <p:spPr>
            <a:xfrm>
              <a:off x="2165553" y="1738263"/>
              <a:ext cx="763571" cy="293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2 </a:t>
              </a:r>
            </a:p>
            <a:p>
              <a:pPr algn="ctr"/>
              <a:r>
                <a:rPr lang="en-US" sz="1100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(12%)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AEC5D544-C3DD-93E6-A85B-16797A807DB3}"/>
              </a:ext>
            </a:extLst>
          </p:cNvPr>
          <p:cNvSpPr txBox="1"/>
          <p:nvPr/>
        </p:nvSpPr>
        <p:spPr>
          <a:xfrm>
            <a:off x="796207" y="2088338"/>
            <a:ext cx="44478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Patient demographics and characteristics</a:t>
            </a:r>
            <a:endParaRPr lang="en-US" sz="1400" b="1" baseline="30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882EBFA-7F9B-0942-D4D8-27989D1E0BA9}"/>
              </a:ext>
            </a:extLst>
          </p:cNvPr>
          <p:cNvSpPr txBox="1">
            <a:spLocks/>
          </p:cNvSpPr>
          <p:nvPr/>
        </p:nvSpPr>
        <p:spPr>
          <a:xfrm>
            <a:off x="3667125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b="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Percentages total &gt;100 because p</a:t>
            </a:r>
            <a:r>
              <a:rPr lang="en-US" b="0" dirty="0" err="1">
                <a:latin typeface="Verdana" panose="020B0604030504040204" pitchFamily="34" charset="0"/>
                <a:ea typeface="Verdana" panose="020B0604030504040204" pitchFamily="34" charset="0"/>
              </a:rPr>
              <a:t>atients</a:t>
            </a:r>
            <a:r>
              <a:rPr lang="en-US" b="0" dirty="0">
                <a:latin typeface="Verdana" panose="020B0604030504040204" pitchFamily="34" charset="0"/>
                <a:ea typeface="Verdana" panose="020B0604030504040204" pitchFamily="34" charset="0"/>
              </a:rPr>
              <a:t> could indicate more than one option</a:t>
            </a:r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algn="r"/>
            <a:r>
              <a:rPr lang="en-US" b="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Percentages total &gt;100 due to rounding. </a:t>
            </a:r>
            <a:endParaRPr lang="en-US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FEDA9D-DAFE-ACFA-4816-E5C0AD921B61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4849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11F10B4C-0E76-16A8-D9CB-E5D65DC9B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497F1E83-30D0-6310-A424-65140936892C}"/>
              </a:ext>
            </a:extLst>
          </p:cNvPr>
          <p:cNvSpPr txBox="1">
            <a:spLocks/>
          </p:cNvSpPr>
          <p:nvPr/>
        </p:nvSpPr>
        <p:spPr>
          <a:xfrm>
            <a:off x="727363" y="998971"/>
            <a:ext cx="10940761" cy="75779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800" b="1" dirty="0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Theme 1. </a:t>
            </a:r>
            <a:r>
              <a:rPr lang="en-US" sz="2800" b="1" dirty="0">
                <a:latin typeface="Verdana"/>
                <a:ea typeface="Verdana"/>
                <a:cs typeface="Verdana"/>
                <a:sym typeface="Verdana"/>
              </a:rPr>
              <a:t>Patients who took nirogacestat experienced a reduction in pain medication use and had meaningful improvements in mobility and activities of daily living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EFA34D4-635E-5630-82DC-169673DFFD29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b="0" dirty="0"/>
              <a:t>HCPs, health care professionals.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0C2428-7D68-EE2A-A524-A40DDED1F87E}"/>
              </a:ext>
            </a:extLst>
          </p:cNvPr>
          <p:cNvSpPr txBox="1"/>
          <p:nvPr/>
        </p:nvSpPr>
        <p:spPr>
          <a:xfrm>
            <a:off x="2503432" y="2096387"/>
            <a:ext cx="77185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92D050"/>
              </a:buClr>
            </a:pPr>
            <a:r>
              <a:rPr lang="en-US" sz="1600" b="1" u="sng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Subtheme 1A.</a:t>
            </a:r>
            <a:r>
              <a:rPr lang="en-US" sz="16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Patients reported a reduction in opioid use whilst on nirogacestat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A174A7-86F4-78A1-F3B0-75DD2617EEEC}"/>
              </a:ext>
            </a:extLst>
          </p:cNvPr>
          <p:cNvSpPr txBox="1"/>
          <p:nvPr/>
        </p:nvSpPr>
        <p:spPr>
          <a:xfrm>
            <a:off x="2502288" y="2690297"/>
            <a:ext cx="804699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00050" indent="-34290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9/13 (69%) of patients reporting opioid use also reported </a:t>
            </a: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en-US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reduction in opioid use while on nirogacestat</a:t>
            </a:r>
          </a:p>
          <a:p>
            <a:pPr marL="400050" indent="-34290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Of the 4 patients who did not report a decrease in opioid use with nirogacestat:</a:t>
            </a:r>
          </a:p>
          <a:p>
            <a:pPr marL="800100" lvl="3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1 discontinued opioid use before starting nirogacestat but did not reduce non-opioid medication use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1 had their pain remain unchanged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1 did not discuss changes in opioid use</a:t>
            </a:r>
          </a:p>
          <a:p>
            <a:pPr marL="800100" lvl="1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1 reported complete elimination of pain but made no changes to opioid use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65CD95-6AA9-5A23-1D19-40D38FCB74AF}"/>
              </a:ext>
            </a:extLst>
          </p:cNvPr>
          <p:cNvSpPr txBox="1"/>
          <p:nvPr/>
        </p:nvSpPr>
        <p:spPr>
          <a:xfrm>
            <a:off x="2502289" y="4640085"/>
            <a:ext cx="77197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92D050"/>
              </a:buClr>
            </a:pPr>
            <a:r>
              <a:rPr lang="en-US" sz="1600" b="1" u="sng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Subtheme 1B.</a:t>
            </a:r>
            <a:r>
              <a:rPr lang="en-US" sz="16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Opioid use and reduction was influenced by personal views and attitudes of prescribing HCPs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AC6EE3-5603-50F1-BBF4-C83D0C64F99A}"/>
              </a:ext>
            </a:extLst>
          </p:cNvPr>
          <p:cNvSpPr txBox="1"/>
          <p:nvPr/>
        </p:nvSpPr>
        <p:spPr>
          <a:xfrm>
            <a:off x="2557112" y="5242056"/>
            <a:ext cx="72895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Some patients were hesitant to take opioids or took them as infrequently as possible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One patient reported that an HCP refused to prescribe them strong pain medication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37B029-BA20-FE39-D314-3F47B1106309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 Inc.,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97244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20D0C802-3BA3-D958-BDD8-52415261A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C9E67ECB-97DB-ED41-3F3E-D08E7CBA9388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400" b="1" dirty="0">
                <a:latin typeface="Verdana"/>
                <a:ea typeface="Verdana"/>
                <a:cs typeface="Verdana"/>
                <a:sym typeface="Verdana"/>
              </a:rPr>
              <a:t>Overview of Patients Interviewed (N=17)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81F66A3-E730-EEA3-FE1A-E20497AF0CFA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C0C38D6-5471-9AB6-7D52-1D9BC3C64B6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1766228"/>
              </p:ext>
            </p:extLst>
          </p:nvPr>
        </p:nvGraphicFramePr>
        <p:xfrm>
          <a:off x="6347944" y="2647792"/>
          <a:ext cx="5439712" cy="326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4034C097-ED21-BF19-517F-7B29CB45A18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7855542"/>
              </p:ext>
            </p:extLst>
          </p:nvPr>
        </p:nvGraphicFramePr>
        <p:xfrm>
          <a:off x="173924" y="2609692"/>
          <a:ext cx="6078427" cy="32618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2E1ACA-914D-4C02-2BA3-B8440335D347}"/>
              </a:ext>
            </a:extLst>
          </p:cNvPr>
          <p:cNvSpPr txBox="1"/>
          <p:nvPr/>
        </p:nvSpPr>
        <p:spPr>
          <a:xfrm>
            <a:off x="404343" y="2377141"/>
            <a:ext cx="56701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Treatments ever received for desmoid </a:t>
            </a:r>
            <a:r>
              <a:rPr lang="en-US" b="1" dirty="0" err="1">
                <a:latin typeface="Verdana" panose="020B0604030504040204" pitchFamily="34" charset="0"/>
                <a:ea typeface="Verdana" panose="020B0604030504040204" pitchFamily="34" charset="0"/>
              </a:rPr>
              <a:t>tumors</a:t>
            </a:r>
            <a:r>
              <a:rPr lang="en-US" b="1" baseline="30000" dirty="0" err="1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endParaRPr lang="en-US" b="1" baseline="30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DA35886-0D39-F24A-E1CA-505368CC25CF}"/>
              </a:ext>
            </a:extLst>
          </p:cNvPr>
          <p:cNvSpPr txBox="1"/>
          <p:nvPr/>
        </p:nvSpPr>
        <p:spPr>
          <a:xfrm>
            <a:off x="6347944" y="2269419"/>
            <a:ext cx="5670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Pain medication </a:t>
            </a:r>
            <a:r>
              <a:rPr lang="en-US" b="1" u="sng" dirty="0"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en-US" b="1" u="sng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urrently</a:t>
            </a:r>
            <a:r>
              <a:rPr lang="en-US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  <a:r>
              <a:rPr lang="en-US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eing </a:t>
            </a:r>
            <a:r>
              <a:rPr lang="en-US" b="1" dirty="0">
                <a:latin typeface="Verdana" panose="020B0604030504040204" pitchFamily="34" charset="0"/>
                <a:ea typeface="Verdana" panose="020B0604030504040204" pitchFamily="34" charset="0"/>
              </a:rPr>
              <a:t>t</a:t>
            </a:r>
            <a:r>
              <a:rPr lang="en-US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aken for desmoid </a:t>
            </a:r>
            <a:r>
              <a:rPr lang="en-US" b="1" dirty="0" err="1">
                <a:latin typeface="Verdana" panose="020B0604030504040204" pitchFamily="34" charset="0"/>
                <a:ea typeface="Verdana" panose="020B0604030504040204" pitchFamily="34" charset="0"/>
              </a:rPr>
              <a:t>t</a:t>
            </a:r>
            <a:r>
              <a:rPr lang="en-US" b="1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umors</a:t>
            </a:r>
            <a:r>
              <a:rPr lang="en-US" b="1" baseline="3000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endParaRPr lang="en-US" b="1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22D074F4-7816-3CEC-C986-778443AA2884}"/>
              </a:ext>
            </a:extLst>
          </p:cNvPr>
          <p:cNvSpPr txBox="1">
            <a:spLocks/>
          </p:cNvSpPr>
          <p:nvPr/>
        </p:nvSpPr>
        <p:spPr>
          <a:xfrm>
            <a:off x="3667125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b="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Percentages total &gt;100 because p</a:t>
            </a:r>
            <a:r>
              <a:rPr lang="en-US" b="0" dirty="0" err="1">
                <a:latin typeface="Verdana" panose="020B0604030504040204" pitchFamily="34" charset="0"/>
                <a:ea typeface="Verdana" panose="020B0604030504040204" pitchFamily="34" charset="0"/>
              </a:rPr>
              <a:t>atients</a:t>
            </a:r>
            <a:r>
              <a:rPr lang="en-US" b="0" dirty="0">
                <a:latin typeface="Verdana" panose="020B0604030504040204" pitchFamily="34" charset="0"/>
                <a:ea typeface="Verdana" panose="020B0604030504040204" pitchFamily="34" charset="0"/>
              </a:rPr>
              <a:t> could indicate more than one option</a:t>
            </a:r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algn="r"/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OTC, over-the-counter; NSAIDs, non-steroidal anti-inflammatory drugs; TKIs, tyrosine kinase inhibitors.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03B7584-139C-95C0-7675-11B1F6041832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 Inc.,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80811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E0E9657C-9CDB-51DE-AC4A-1107F8BD8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7EF01CC8-D0A6-8ECC-C4C7-3E315FFB817F}"/>
              </a:ext>
            </a:extLst>
          </p:cNvPr>
          <p:cNvSpPr txBox="1">
            <a:spLocks/>
          </p:cNvSpPr>
          <p:nvPr/>
        </p:nvSpPr>
        <p:spPr>
          <a:xfrm>
            <a:off x="727363" y="998971"/>
            <a:ext cx="10811555" cy="889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0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Theme 2. 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Patients reported improvements in pain, mobility, and activities of daily living despite side effects, which could be mitigated with dose modification strategies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7775550-E750-8AFE-2B96-65483C7EE538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endParaRPr lang="en-GB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BDF6BA-405D-2272-BD64-86D89430C2BC}"/>
              </a:ext>
            </a:extLst>
          </p:cNvPr>
          <p:cNvSpPr txBox="1"/>
          <p:nvPr/>
        </p:nvSpPr>
        <p:spPr>
          <a:xfrm>
            <a:off x="653081" y="2145928"/>
            <a:ext cx="596268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92D050"/>
              </a:buClr>
              <a:buNone/>
            </a:pPr>
            <a:r>
              <a:rPr lang="en-US" sz="1600" b="1" u="sng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Subtheme 2A.</a:t>
            </a:r>
            <a:r>
              <a:rPr lang="en-US" sz="16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Improved mobility and reduced pain enabled some patients to participate in previously inaccessible leisure activities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E7E1F1-D72D-8EDD-CB8F-3BE2FC78D24C}"/>
              </a:ext>
            </a:extLst>
          </p:cNvPr>
          <p:cNvSpPr txBox="1"/>
          <p:nvPr/>
        </p:nvSpPr>
        <p:spPr>
          <a:xfrm>
            <a:off x="676843" y="3634736"/>
            <a:ext cx="611995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92D050"/>
              </a:buClr>
            </a:pPr>
            <a:r>
              <a:rPr lang="en-US" sz="1600" b="1" u="sng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Subtheme 2B.</a:t>
            </a:r>
            <a:r>
              <a:rPr lang="en-US" sz="16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Side effect burden was mitigated with dose modification strategies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905D36-7E25-CC32-B185-BC980AC0F308}"/>
              </a:ext>
            </a:extLst>
          </p:cNvPr>
          <p:cNvSpPr txBox="1"/>
          <p:nvPr/>
        </p:nvSpPr>
        <p:spPr>
          <a:xfrm>
            <a:off x="671647" y="4180926"/>
            <a:ext cx="5962687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Most patients (11/17 [65%]) took breaks from nirogacestat </a:t>
            </a:r>
          </a:p>
          <a:p>
            <a:pPr marL="742950" lvl="1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9/17 (53%) used breaks to allow their bodies to recover from side effect burden</a:t>
            </a:r>
          </a:p>
          <a:p>
            <a:pPr marL="742950" lvl="1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3/17 (18%) took breaks for unrelated medical procedures</a:t>
            </a:r>
          </a:p>
          <a:p>
            <a:pPr marL="28575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Many patients who interrupted nirogacestat treatment used dose reduction upon restarting to improve tolerability</a:t>
            </a:r>
          </a:p>
          <a:p>
            <a:pPr marL="285750" indent="-285750">
              <a:spcAft>
                <a:spcPts val="600"/>
              </a:spcAft>
              <a:buClr>
                <a:srgbClr val="92D050"/>
              </a:buClr>
              <a:buFont typeface="Arial" panose="020B0604020202020204" pitchFamily="34" charset="0"/>
              <a:buChar char="•"/>
            </a:pP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5DD665D-9D64-158F-A2B0-970A81522B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683813"/>
              </p:ext>
            </p:extLst>
          </p:nvPr>
        </p:nvGraphicFramePr>
        <p:xfrm>
          <a:off x="6952565" y="2644305"/>
          <a:ext cx="4396039" cy="18930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00651">
                  <a:extLst>
                    <a:ext uri="{9D8B030D-6E8A-4147-A177-3AD203B41FA5}">
                      <a16:colId xmlns:a16="http://schemas.microsoft.com/office/drawing/2014/main" val="2779455559"/>
                    </a:ext>
                  </a:extLst>
                </a:gridCol>
                <a:gridCol w="1595388">
                  <a:extLst>
                    <a:ext uri="{9D8B030D-6E8A-4147-A177-3AD203B41FA5}">
                      <a16:colId xmlns:a16="http://schemas.microsoft.com/office/drawing/2014/main" val="3361751229"/>
                    </a:ext>
                  </a:extLst>
                </a:gridCol>
              </a:tblGrid>
              <a:tr h="34949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</a:rPr>
                        <a:t>Adverse Event, n (%)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US Patients (N=17)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2771988"/>
                  </a:ext>
                </a:extLst>
              </a:tr>
              <a:tr h="22119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Fatigue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12 (70.6)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1945187"/>
                  </a:ext>
                </a:extLst>
              </a:tr>
              <a:tr h="22119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Skin lesions/</a:t>
                      </a:r>
                      <a:r>
                        <a:rPr lang="en-US" sz="1100" dirty="0" err="1">
                          <a:effectLst/>
                        </a:rPr>
                        <a:t>rash</a:t>
                      </a:r>
                      <a:r>
                        <a:rPr lang="en-US" sz="1100" baseline="30000" dirty="0" err="1">
                          <a:effectLst/>
                        </a:rPr>
                        <a:t>a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7 (41.2)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91140363"/>
                  </a:ext>
                </a:extLst>
              </a:tr>
              <a:tr h="22119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Diarrhea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6 (35.3)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7330330"/>
                  </a:ext>
                </a:extLst>
              </a:tr>
              <a:tr h="216345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Ovarian </a:t>
                      </a:r>
                      <a:r>
                        <a:rPr lang="en-US" sz="1100" dirty="0" err="1">
                          <a:effectLst/>
                        </a:rPr>
                        <a:t>toxicity</a:t>
                      </a:r>
                      <a:r>
                        <a:rPr lang="en-US" sz="1100" baseline="30000" dirty="0" err="1">
                          <a:effectLst/>
                        </a:rPr>
                        <a:t>b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5 (35.7)</a:t>
                      </a:r>
                      <a:r>
                        <a:rPr lang="en-US" sz="1200" baseline="30000" dirty="0">
                          <a:effectLst/>
                        </a:rPr>
                        <a:t>c</a:t>
                      </a:r>
                      <a:endParaRPr lang="en-US" sz="1200" baseline="30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8568204"/>
                  </a:ext>
                </a:extLst>
              </a:tr>
              <a:tr h="22119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Bone and joint </a:t>
                      </a:r>
                      <a:r>
                        <a:rPr lang="en-US" sz="1100" dirty="0" err="1">
                          <a:effectLst/>
                        </a:rPr>
                        <a:t>issues</a:t>
                      </a:r>
                      <a:r>
                        <a:rPr lang="en-US" sz="1100" baseline="30000" dirty="0" err="1">
                          <a:effectLst/>
                        </a:rPr>
                        <a:t>d</a:t>
                      </a:r>
                      <a:endParaRPr lang="en-US" sz="1100" baseline="30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4 (23.5)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5759439"/>
                  </a:ext>
                </a:extLst>
              </a:tr>
              <a:tr h="22119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</a:rPr>
                        <a:t>Sleep </a:t>
                      </a:r>
                      <a:r>
                        <a:rPr lang="en-US" sz="1100" dirty="0" err="1">
                          <a:effectLst/>
                        </a:rPr>
                        <a:t>issues</a:t>
                      </a:r>
                      <a:r>
                        <a:rPr lang="en-US" sz="1100" baseline="30000" dirty="0" err="1">
                          <a:effectLst/>
                        </a:rPr>
                        <a:t>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3 (17.6)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9898711"/>
                  </a:ext>
                </a:extLst>
              </a:tr>
              <a:tr h="221199">
                <a:tc>
                  <a:txBody>
                    <a:bodyPr/>
                    <a:lstStyle/>
                    <a:p>
                      <a:pPr marL="9144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effectLst/>
                        </a:rPr>
                        <a:t>Nausea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3 (17.6)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0794561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B2D04B83-3B36-D0F5-D1DC-5A244DB76F69}"/>
              </a:ext>
            </a:extLst>
          </p:cNvPr>
          <p:cNvSpPr txBox="1"/>
          <p:nvPr/>
        </p:nvSpPr>
        <p:spPr>
          <a:xfrm>
            <a:off x="6952564" y="4559431"/>
            <a:ext cx="43960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aseline="30000" dirty="0" err="1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n-US" sz="800" dirty="0" err="1">
                <a:latin typeface="Verdana" panose="020B0604030504040204" pitchFamily="34" charset="0"/>
                <a:ea typeface="Verdana" panose="020B0604030504040204" pitchFamily="34" charset="0"/>
              </a:rPr>
              <a:t>Including</a:t>
            </a:r>
            <a:r>
              <a:rPr lang="en-US" sz="800" dirty="0">
                <a:latin typeface="Verdana" panose="020B0604030504040204" pitchFamily="34" charset="0"/>
                <a:ea typeface="Verdana" panose="020B0604030504040204" pitchFamily="34" charset="0"/>
              </a:rPr>
              <a:t> acne, boils, full body rash.</a:t>
            </a:r>
            <a:endParaRPr lang="en-US" sz="800" baseline="30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fontAlgn="t"/>
            <a:r>
              <a:rPr lang="en-US" sz="800" baseline="30000" dirty="0" err="1">
                <a:latin typeface="Verdana" panose="020B0604030504040204" pitchFamily="34" charset="0"/>
                <a:ea typeface="Verdana" panose="020B0604030504040204" pitchFamily="34" charset="0"/>
              </a:rPr>
              <a:t>b</a:t>
            </a:r>
            <a:r>
              <a:rPr lang="en-US" sz="800" dirty="0" err="1">
                <a:latin typeface="Verdana" panose="020B0604030504040204" pitchFamily="34" charset="0"/>
                <a:ea typeface="Verdana" panose="020B0604030504040204" pitchFamily="34" charset="0"/>
              </a:rPr>
              <a:t>Including</a:t>
            </a:r>
            <a:r>
              <a:rPr lang="en-US" sz="800" dirty="0">
                <a:latin typeface="Verdana" panose="020B0604030504040204" pitchFamily="34" charset="0"/>
                <a:ea typeface="Verdana" panose="020B0604030504040204" pitchFamily="34" charset="0"/>
              </a:rPr>
              <a:t> menstrual disruption, ovarian failure, premature menopause.</a:t>
            </a:r>
          </a:p>
          <a:p>
            <a:r>
              <a:rPr lang="en-US" sz="800" baseline="30000" dirty="0" err="1">
                <a:latin typeface="Verdana" panose="020B0604030504040204" pitchFamily="34" charset="0"/>
                <a:ea typeface="Verdana" panose="020B0604030504040204" pitchFamily="34" charset="0"/>
              </a:rPr>
              <a:t>c</a:t>
            </a:r>
            <a:r>
              <a:rPr lang="en-US" sz="800" dirty="0" err="1">
                <a:latin typeface="Verdana" panose="020B0604030504040204" pitchFamily="34" charset="0"/>
                <a:ea typeface="Verdana" panose="020B0604030504040204" pitchFamily="34" charset="0"/>
              </a:rPr>
              <a:t>Percentage</a:t>
            </a:r>
            <a:r>
              <a:rPr lang="en-US" sz="800" dirty="0">
                <a:latin typeface="Verdana" panose="020B0604030504040204" pitchFamily="34" charset="0"/>
                <a:ea typeface="Verdana" panose="020B0604030504040204" pitchFamily="34" charset="0"/>
              </a:rPr>
              <a:t> calculated with female participants only.</a:t>
            </a:r>
          </a:p>
          <a:p>
            <a:r>
              <a:rPr lang="en-US" sz="800" baseline="30000" dirty="0" err="1">
                <a:latin typeface="Verdana" panose="020B0604030504040204" pitchFamily="34" charset="0"/>
                <a:ea typeface="Verdana" panose="020B0604030504040204" pitchFamily="34" charset="0"/>
              </a:rPr>
              <a:t>d</a:t>
            </a:r>
            <a:r>
              <a:rPr lang="en-US" sz="80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Including</a:t>
            </a:r>
            <a:r>
              <a:rPr lang="en-US" sz="8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osteopenia, fractured spine, bone density loss, bone pain, joint pain</a:t>
            </a:r>
            <a:r>
              <a:rPr lang="en-US" sz="800" dirty="0"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en-US" sz="80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800" baseline="30000" dirty="0" err="1">
                <a:latin typeface="Verdana" panose="020B0604030504040204" pitchFamily="34" charset="0"/>
                <a:ea typeface="Verdana" panose="020B0604030504040204" pitchFamily="34" charset="0"/>
              </a:rPr>
              <a:t>e</a:t>
            </a:r>
            <a:r>
              <a:rPr lang="en-US" sz="800" dirty="0" err="1">
                <a:latin typeface="Verdana" panose="020B0604030504040204" pitchFamily="34" charset="0"/>
                <a:ea typeface="Verdana" panose="020B0604030504040204" pitchFamily="34" charset="0"/>
              </a:rPr>
              <a:t>Including</a:t>
            </a:r>
            <a:r>
              <a:rPr lang="en-US" sz="800" dirty="0">
                <a:latin typeface="Verdana" panose="020B0604030504040204" pitchFamily="34" charset="0"/>
                <a:ea typeface="Verdana" panose="020B0604030504040204" pitchFamily="34" charset="0"/>
              </a:rPr>
              <a:t> insomnia, difficulty sleeping, sleep disruptions.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560A5BC-D9E0-9158-4F49-EB0B8CE3B44B}"/>
              </a:ext>
            </a:extLst>
          </p:cNvPr>
          <p:cNvSpPr txBox="1"/>
          <p:nvPr/>
        </p:nvSpPr>
        <p:spPr>
          <a:xfrm>
            <a:off x="6806082" y="2145928"/>
            <a:ext cx="473283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Adverse events reported during interviews in &gt;15% of patients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CE2F8D7-BDA5-A6BC-FA3B-AD02BA922A0D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 Inc.,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78994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3456D58C-A985-5B7F-9091-52A887023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31AE5A32-F61D-1853-A5A8-F4F5A155AD1C}"/>
              </a:ext>
            </a:extLst>
          </p:cNvPr>
          <p:cNvSpPr txBox="1">
            <a:spLocks/>
          </p:cNvSpPr>
          <p:nvPr/>
        </p:nvSpPr>
        <p:spPr>
          <a:xfrm>
            <a:off x="727363" y="1075171"/>
            <a:ext cx="11340811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0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Theme 3. </a:t>
            </a:r>
            <a:r>
              <a:rPr lang="en-US" sz="2000" b="1" dirty="0">
                <a:latin typeface="Verdana" panose="020B0604030504040204" pitchFamily="34" charset="0"/>
                <a:ea typeface="Verdana" panose="020B0604030504040204" pitchFamily="34" charset="0"/>
              </a:rPr>
              <a:t>Desmoid tumor pain management is highly complex and heavily influenced by both HCP approaches and patient attitudes. Addressing pain must be integrated into initial treatment goals</a:t>
            </a:r>
            <a:endParaRPr lang="en-US" sz="2000" b="1" dirty="0"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765B7B5-0979-2261-CC83-6CEAB6FC55D6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HCPs, health care professionals.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092E99-C912-96A7-2A8E-3A7A452E54B0}"/>
              </a:ext>
            </a:extLst>
          </p:cNvPr>
          <p:cNvSpPr txBox="1"/>
          <p:nvPr/>
        </p:nvSpPr>
        <p:spPr>
          <a:xfrm>
            <a:off x="727363" y="3829706"/>
            <a:ext cx="106264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92D050"/>
              </a:buClr>
            </a:pPr>
            <a:r>
              <a:rPr lang="en-US" sz="1600" b="1" u="sng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Subtheme 3A.</a:t>
            </a:r>
            <a:r>
              <a:rPr lang="en-US" sz="16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minority of patients experienced efficacy or side effects that did not align with expectations, and would have chosen to not use nirogacestat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1935D1-823A-9F92-8B5A-97F905F45EC9}"/>
              </a:ext>
            </a:extLst>
          </p:cNvPr>
          <p:cNvSpPr txBox="1"/>
          <p:nvPr/>
        </p:nvSpPr>
        <p:spPr>
          <a:xfrm>
            <a:off x="727363" y="4456879"/>
            <a:ext cx="10577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Three patients (3/17 [18%]) reported that nirogacestat did not provide sufficient clinical benefit to justify the side effects they experienced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F187082-51D3-2830-3B82-D3C3A46550E5}"/>
              </a:ext>
            </a:extLst>
          </p:cNvPr>
          <p:cNvSpPr txBox="1"/>
          <p:nvPr/>
        </p:nvSpPr>
        <p:spPr>
          <a:xfrm>
            <a:off x="727363" y="1977878"/>
            <a:ext cx="10931236" cy="1289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Three patients (3/17 [18%]) would have used nirogacestat earlier in their treatment journey if they could</a:t>
            </a:r>
          </a:p>
          <a:p>
            <a:pPr marL="742950" lvl="1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An additional 3 patients (18%) would have preferred earlier access or would have forgone previous treatments</a:t>
            </a:r>
          </a:p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Half of patients with prior surgery (6/11 [55%]) believed that using nirogacestat earlier would have prevented or delayed surgery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C3B137-511C-032D-3507-3AECA0A64010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505971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C95E727B-9105-F6C8-913F-95AC8B59D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F591FBD6-0A15-CC9D-1EA7-0723D32C3763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000" b="1" dirty="0">
                <a:solidFill>
                  <a:schemeClr val="accent6"/>
                </a:solidFill>
                <a:latin typeface="Verdana"/>
                <a:ea typeface="Verdana"/>
                <a:cs typeface="Verdana"/>
                <a:sym typeface="Verdana"/>
              </a:rPr>
              <a:t>Theme 4. </a:t>
            </a:r>
            <a:r>
              <a:rPr lang="en-US" sz="2000" b="1" dirty="0">
                <a:latin typeface="Verdana"/>
                <a:ea typeface="Verdana"/>
                <a:cs typeface="Verdana"/>
                <a:sym typeface="Verdana"/>
              </a:rPr>
              <a:t>Patients reported more positive experiences when seen by specialists or physicians with knowledge about desmoid tumors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AEDB217-4D0C-913E-83A1-D47B4EEE976F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CT, computerized tomography; HCPs, health care professionals.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2E5C73-E673-B3C8-B2F4-4A79F05CBA34}"/>
              </a:ext>
            </a:extLst>
          </p:cNvPr>
          <p:cNvSpPr txBox="1"/>
          <p:nvPr/>
        </p:nvSpPr>
        <p:spPr>
          <a:xfrm>
            <a:off x="722480" y="1750459"/>
            <a:ext cx="10726571" cy="1176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Most patients reported negative experiences with HCPs before their diagnosis, including: </a:t>
            </a:r>
          </a:p>
          <a:p>
            <a:pPr marL="742950" lvl="2" indent="-285750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Dismissal of pain</a:t>
            </a:r>
          </a:p>
          <a:p>
            <a:pPr marL="742950" lvl="2" indent="-285750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Not being heard or offered sufficient support</a:t>
            </a:r>
          </a:p>
          <a:p>
            <a:pPr marL="742950" lvl="2" indent="-285750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Feeling symptoms were minimized </a:t>
            </a:r>
          </a:p>
          <a:p>
            <a:pPr marL="742950" lvl="2" indent="-285750">
              <a:lnSpc>
                <a:spcPct val="115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Resistance regarding pain medication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3AEF8A-8DA7-2FB3-8D37-8D26097433EA}"/>
              </a:ext>
            </a:extLst>
          </p:cNvPr>
          <p:cNvSpPr txBox="1"/>
          <p:nvPr/>
        </p:nvSpPr>
        <p:spPr>
          <a:xfrm>
            <a:off x="641627" y="3969121"/>
            <a:ext cx="109743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92D050"/>
              </a:buClr>
            </a:pPr>
            <a:r>
              <a:rPr lang="en-US" sz="1600" b="1" u="sng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Subtheme 4A.</a:t>
            </a:r>
            <a:r>
              <a:rPr lang="en-US" sz="16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Misdiagnosis and poor clinical practice were common early experiences in the desmoid tumor patient journey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639DEF-43D4-8646-8905-B0E839BE3124}"/>
              </a:ext>
            </a:extLst>
          </p:cNvPr>
          <p:cNvSpPr txBox="1"/>
          <p:nvPr/>
        </p:nvSpPr>
        <p:spPr>
          <a:xfrm>
            <a:off x="714925" y="4553896"/>
            <a:ext cx="11051812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Patients faced delays and setbacks in diagnosis; 3 (18%) patients were misdiagnosed, 1 was given a terminal prognosis based on a misdiagnosis</a:t>
            </a:r>
          </a:p>
          <a:p>
            <a:pPr marL="285750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Patients reported instances of poor practice, including: </a:t>
            </a:r>
          </a:p>
          <a:p>
            <a:pPr marL="742950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Refusal to order appropriate diagnostic imaging </a:t>
            </a:r>
          </a:p>
          <a:p>
            <a:pPr marL="742950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Discharge of a patient with necrotic tumors</a:t>
            </a:r>
          </a:p>
          <a:p>
            <a:pPr marL="742950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100" dirty="0">
                <a:latin typeface="Verdana" panose="020B0604030504040204" pitchFamily="34" charset="0"/>
                <a:ea typeface="Verdana" panose="020B0604030504040204" pitchFamily="34" charset="0"/>
              </a:rPr>
              <a:t>Misinformation regarding disease progression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2A71FA-C2EE-DF37-728D-F15CA446EB41}"/>
              </a:ext>
            </a:extLst>
          </p:cNvPr>
          <p:cNvSpPr txBox="1"/>
          <p:nvPr/>
        </p:nvSpPr>
        <p:spPr>
          <a:xfrm>
            <a:off x="727364" y="2990468"/>
            <a:ext cx="10974363" cy="5631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Patients felt better supported when seen by specialists, particularly oncologists with desmoid tumor experience, or after transitioning to secondary care settings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C4B257-80C7-D8E1-DA71-FCE11F93FF38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71166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CA61964E-D22A-66FE-2862-14237C69C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B5BB3802-37A4-718A-D628-86EB1B1BB8C1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98838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8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Theme 5. </a:t>
            </a:r>
            <a:r>
              <a:rPr lang="en-US" sz="2800" b="1" dirty="0"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Side effect education and management, as well as aligned treatment goals and expectations, are important to patients’ treatment experience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BF25BEC-7F64-3A01-78F5-BC15F00BCA89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C13C69-FBCC-3184-D4F0-438EE51DD32D}"/>
              </a:ext>
            </a:extLst>
          </p:cNvPr>
          <p:cNvSpPr txBox="1"/>
          <p:nvPr/>
        </p:nvSpPr>
        <p:spPr>
          <a:xfrm>
            <a:off x="574677" y="2495036"/>
            <a:ext cx="54074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Clr>
                <a:srgbClr val="92D050"/>
              </a:buClr>
              <a:buNone/>
            </a:pPr>
            <a:r>
              <a:rPr lang="en-US" sz="1600" b="1" u="sng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Subtheme 5A.</a:t>
            </a:r>
            <a:r>
              <a:rPr lang="en-US" sz="16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Information gaps in side effect communication exist between HCPs and patients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CFB11E-40C8-F78F-03C7-563E38CA6452}"/>
              </a:ext>
            </a:extLst>
          </p:cNvPr>
          <p:cNvSpPr txBox="1"/>
          <p:nvPr/>
        </p:nvSpPr>
        <p:spPr>
          <a:xfrm>
            <a:off x="574674" y="3292168"/>
            <a:ext cx="5568950" cy="146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Most patients received information about side effects in lay language, but several thought that communication from their HCP, specifically on the practical, day-to-day impacts of adverse effects, ​was insufficient </a:t>
            </a:r>
          </a:p>
          <a:p>
            <a:pPr marL="285750" lvl="1" indent="-285750"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Patients with greater understanding of possible side effects actively sought out additional information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6284B9-7533-A8F1-1E38-5B123308309D}"/>
              </a:ext>
            </a:extLst>
          </p:cNvPr>
          <p:cNvSpPr txBox="1"/>
          <p:nvPr/>
        </p:nvSpPr>
        <p:spPr>
          <a:xfrm>
            <a:off x="6096001" y="3301410"/>
            <a:ext cx="5505452" cy="167738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2pPr marL="285750" lvl="1" indent="-285750">
              <a:spcAft>
                <a:spcPts val="600"/>
              </a:spcAft>
              <a:buClr>
                <a:srgbClr val="92D050"/>
              </a:buClr>
              <a:buFont typeface="Arial" panose="020B0604020202020204" pitchFamily="34" charset="0"/>
              <a:buChar char="•"/>
              <a:defRPr sz="1400"/>
            </a:lvl2pPr>
          </a:lstStyle>
          <a:p>
            <a:pPr lvl="1">
              <a:buClr>
                <a:schemeClr val="tx1"/>
              </a:buClr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Patients’ definition of treatment success varied, from tumor shrinkage to more holistic goals encompassing pain management, functional improvement, and quality-of-life improvement</a:t>
            </a:r>
          </a:p>
          <a:p>
            <a:pPr lvl="1">
              <a:buClr>
                <a:schemeClr val="tx1"/>
              </a:buClr>
            </a:pPr>
            <a:r>
              <a:rPr lang="en-US" dirty="0">
                <a:latin typeface="Verdana" panose="020B0604030504040204" pitchFamily="34" charset="0"/>
                <a:ea typeface="Verdana" panose="020B0604030504040204" pitchFamily="34" charset="0"/>
              </a:rPr>
              <a:t>Patients who expected tumor shrinkage or a “cure” experienced disappointment or deemed treatment to be ineffective, even with other clinical benefits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34F2FD-205F-7A3E-F5EC-98AB528BA4E1}"/>
              </a:ext>
            </a:extLst>
          </p:cNvPr>
          <p:cNvSpPr txBox="1"/>
          <p:nvPr/>
        </p:nvSpPr>
        <p:spPr>
          <a:xfrm>
            <a:off x="6096000" y="2488817"/>
            <a:ext cx="540740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Clr>
                <a:srgbClr val="92D050"/>
              </a:buClr>
            </a:pPr>
            <a:r>
              <a:rPr lang="en-US" sz="1600" b="1" u="sng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Subtheme 5B.</a:t>
            </a:r>
            <a:r>
              <a:rPr lang="en-US" sz="1600" b="1" dirty="0">
                <a:solidFill>
                  <a:schemeClr val="accent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Experience with nirogacestat was influenced by patients’ treatment goals and prior expectations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AA6B7D-200A-1D19-1F57-6FD05447DFE5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17145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EF5F12F9-4610-052A-5B7C-8AEB1E1A8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3577473B-E533-6A76-C100-B8F0A95E358B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600" b="1" dirty="0">
                <a:latin typeface="Verdana"/>
                <a:ea typeface="Verdana"/>
                <a:cs typeface="Verdana"/>
                <a:sym typeface="Verdana"/>
              </a:rPr>
              <a:t>Outline of Discussion Guide Topics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9475F42-3A48-A2B6-55F1-826D6257D697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53395E22-9985-7E3A-32FF-3AE1F5B0CA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585227"/>
              </p:ext>
            </p:extLst>
          </p:nvPr>
        </p:nvGraphicFramePr>
        <p:xfrm>
          <a:off x="633413" y="1756761"/>
          <a:ext cx="10925174" cy="40054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43162">
                  <a:extLst>
                    <a:ext uri="{9D8B030D-6E8A-4147-A177-3AD203B41FA5}">
                      <a16:colId xmlns:a16="http://schemas.microsoft.com/office/drawing/2014/main" val="1937354395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1832054260"/>
                    </a:ext>
                  </a:extLst>
                </a:gridCol>
                <a:gridCol w="4748212">
                  <a:extLst>
                    <a:ext uri="{9D8B030D-6E8A-4147-A177-3AD203B41FA5}">
                      <a16:colId xmlns:a16="http://schemas.microsoft.com/office/drawing/2014/main" val="3789693428"/>
                    </a:ext>
                  </a:extLst>
                </a:gridCol>
              </a:tblGrid>
              <a:tr h="3160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Section</a:t>
                      </a:r>
                      <a:endParaRPr lang="en-US" sz="12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2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Topics</a:t>
                      </a:r>
                      <a:endParaRPr lang="en-US" sz="12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046" marR="53046" marT="0" marB="0"/>
                </a:tc>
                <a:extLst>
                  <a:ext uri="{0D108BD9-81ED-4DB2-BD59-A6C34878D82A}">
                    <a16:rowId xmlns:a16="http://schemas.microsoft.com/office/drawing/2014/main" val="3801266099"/>
                  </a:ext>
                </a:extLst>
              </a:tr>
              <a:tr h="4365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Introduction and warm-up </a:t>
                      </a:r>
                      <a:br>
                        <a:rPr lang="en-US" sz="1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n-US" sz="1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(5 min)</a:t>
                      </a:r>
                      <a:endParaRPr lang="en-US" sz="11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marL="171450" marR="0" lvl="0" indent="-171450">
                        <a:lnSpc>
                          <a:spcPct val="115000"/>
                        </a:lnSpc>
                        <a:spcBef>
                          <a:spcPts val="600"/>
                        </a:spcBef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Typical day with desmoid tumors</a:t>
                      </a:r>
                    </a:p>
                    <a:p>
                      <a:pPr marL="171450" marR="0" lvl="0" indent="-171450">
                        <a:lnSpc>
                          <a:spcPct val="115000"/>
                        </a:lnSpc>
                        <a:spcAft>
                          <a:spcPts val="600"/>
                        </a:spcAft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Current disease burden </a:t>
                      </a: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046" marR="53046" marT="0" marB="0"/>
                </a:tc>
                <a:extLst>
                  <a:ext uri="{0D108BD9-81ED-4DB2-BD59-A6C34878D82A}">
                    <a16:rowId xmlns:a16="http://schemas.microsoft.com/office/drawing/2014/main" val="348107873"/>
                  </a:ext>
                </a:extLst>
              </a:tr>
              <a:tr h="62074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Desmoid tumor treatment experience and background </a:t>
                      </a:r>
                      <a:b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</a:b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(10 min)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marL="171450" marR="0" lvl="0" indent="-171450">
                        <a:lnSpc>
                          <a:spcPct val="115000"/>
                        </a:lnSpc>
                        <a:spcBef>
                          <a:spcPts val="600"/>
                        </a:spcBef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Historic and current desmoid tumor treatment regimen including pain medication</a:t>
                      </a:r>
                    </a:p>
                    <a:p>
                      <a:pPr marL="171450" marR="0" lvl="0" indent="-171450">
                        <a:lnSpc>
                          <a:spcPct val="115000"/>
                        </a:lnSpc>
                        <a:spcAft>
                          <a:spcPts val="600"/>
                        </a:spcAft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Overview of experience with nirogacestat 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046" marR="53046" marT="0" marB="0"/>
                </a:tc>
                <a:extLst>
                  <a:ext uri="{0D108BD9-81ED-4DB2-BD59-A6C34878D82A}">
                    <a16:rowId xmlns:a16="http://schemas.microsoft.com/office/drawing/2014/main" val="889457455"/>
                  </a:ext>
                </a:extLst>
              </a:tr>
              <a:tr h="842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Experience with nirogacestat (15 min)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marL="171450" marR="0" lvl="0" indent="-171450">
                        <a:lnSpc>
                          <a:spcPct val="115000"/>
                        </a:lnSpc>
                        <a:spcBef>
                          <a:spcPts val="600"/>
                        </a:spcBef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Impacts of nirogacestat </a:t>
                      </a:r>
                    </a:p>
                    <a:p>
                      <a:pPr marL="365760" marR="0" lvl="4" indent="-171450">
                        <a:lnSpc>
                          <a:spcPct val="115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Physical impacts </a:t>
                      </a:r>
                    </a:p>
                    <a:p>
                      <a:pPr marL="365760" marR="0" lvl="4" indent="-171450">
                        <a:lnSpc>
                          <a:spcPct val="115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Social impacts</a:t>
                      </a:r>
                    </a:p>
                    <a:p>
                      <a:pPr marL="365760" marR="0" lvl="4" indent="-17145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Courier New" panose="02070309020205020404" pitchFamily="49" charset="0"/>
                        <a:buChar char="o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Financial productivity impacts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046" marR="53046" marT="0" marB="0"/>
                </a:tc>
                <a:extLst>
                  <a:ext uri="{0D108BD9-81ED-4DB2-BD59-A6C34878D82A}">
                    <a16:rowId xmlns:a16="http://schemas.microsoft.com/office/drawing/2014/main" val="2779742088"/>
                  </a:ext>
                </a:extLst>
              </a:tr>
              <a:tr h="13536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Functioning, quality of life, and pain (20 min)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15000"/>
                        </a:lnSpc>
                        <a:spcBef>
                          <a:spcPts val="600"/>
                        </a:spcBef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Current activity levels and influencing factors</a:t>
                      </a:r>
                    </a:p>
                    <a:p>
                      <a:pPr marL="171450" marR="0" lvl="0" indent="-171450">
                        <a:lnSpc>
                          <a:spcPct val="115000"/>
                        </a:lnSpc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Changes in day-to-day routine</a:t>
                      </a:r>
                    </a:p>
                    <a:p>
                      <a:pPr marL="365760" marR="0" lvl="1" indent="-171450">
                        <a:lnSpc>
                          <a:spcPct val="115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Currently taking nirogacestat </a:t>
                      </a:r>
                    </a:p>
                    <a:p>
                      <a:pPr marL="365760" marR="0" lvl="1" indent="-171450">
                        <a:lnSpc>
                          <a:spcPct val="115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Previously receiving nirogacestat</a:t>
                      </a:r>
                    </a:p>
                    <a:p>
                      <a:pPr marL="171450" marR="0" lvl="0" indent="-171450">
                        <a:lnSpc>
                          <a:spcPct val="115000"/>
                        </a:lnSpc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Current quality of life </a:t>
                      </a:r>
                    </a:p>
                    <a:p>
                      <a:pPr marL="365760" marR="0" lvl="0" indent="-171450">
                        <a:lnSpc>
                          <a:spcPct val="115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Currently taking nirogacestat </a:t>
                      </a:r>
                    </a:p>
                    <a:p>
                      <a:pPr marL="365760" marR="0" lvl="0" indent="-171450">
                        <a:lnSpc>
                          <a:spcPct val="115000"/>
                        </a:lnSpc>
                        <a:buFont typeface="Courier New" panose="02070309020205020404" pitchFamily="49" charset="0"/>
                        <a:buChar char="o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Previously taking nirogacestat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15000"/>
                        </a:lnSpc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Experience with pain</a:t>
                      </a:r>
                    </a:p>
                    <a:p>
                      <a:pPr marL="171450" marR="0" lvl="0" indent="-171450">
                        <a:lnSpc>
                          <a:spcPct val="115000"/>
                        </a:lnSpc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Impact of nirogacestat on pain </a:t>
                      </a:r>
                    </a:p>
                    <a:p>
                      <a:pPr marL="171450" marR="0" lvl="0" indent="-171450">
                        <a:lnSpc>
                          <a:spcPct val="115000"/>
                        </a:lnSpc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Treatment preferences across the journey </a:t>
                      </a:r>
                    </a:p>
                    <a:p>
                      <a:pPr marL="171450" marR="0" lvl="0" indent="-171450">
                        <a:lnSpc>
                          <a:spcPct val="115000"/>
                        </a:lnSpc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Desired alterations to treatment journey </a:t>
                      </a:r>
                    </a:p>
                    <a:p>
                      <a:pPr marL="171450" marR="0" lvl="0" indent="-171450">
                        <a:lnSpc>
                          <a:spcPct val="115000"/>
                        </a:lnSpc>
                        <a:spcAft>
                          <a:spcPts val="600"/>
                        </a:spcAft>
                        <a:buSzPct val="140000"/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Opinion of how well pain is understood by health care provider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1641719898"/>
                  </a:ext>
                </a:extLst>
              </a:tr>
              <a:tr h="31605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Wrap up and close (2-5 min)</a:t>
                      </a:r>
                    </a:p>
                  </a:txBody>
                  <a:tcPr marL="45720" marR="45720"/>
                </a:tc>
                <a:tc gridSpan="2">
                  <a:txBody>
                    <a:bodyPr/>
                    <a:lstStyle/>
                    <a:p>
                      <a:pPr marL="171450" marR="0" lvl="0" indent="-17145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Opportunity for the patient to reflect on topics not previously covered </a:t>
                      </a:r>
                    </a:p>
                  </a:txBody>
                  <a:tcPr marL="45720" marR="45720"/>
                </a:tc>
                <a:tc hMerge="1">
                  <a:txBody>
                    <a:bodyPr/>
                    <a:lstStyle/>
                    <a:p>
                      <a:pPr marL="342900" marR="0" lvl="0" indent="-34290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Symbol" panose="05050102010706020507" pitchFamily="18" charset="2"/>
                        <a:buChar char=""/>
                      </a:pP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046" marR="53046" marT="0" marB="0"/>
                </a:tc>
                <a:extLst>
                  <a:ext uri="{0D108BD9-81ED-4DB2-BD59-A6C34878D82A}">
                    <a16:rowId xmlns:a16="http://schemas.microsoft.com/office/drawing/2014/main" val="299559589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89B46E7-5EDF-367F-BF24-039044933C22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35575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E2910DAE-AD5E-E09B-7288-A1229938F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3B61F98F-A476-DC2F-4FE9-14AB5FC82633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600" b="1" dirty="0">
                <a:latin typeface="Verdana"/>
                <a:ea typeface="Verdana"/>
                <a:cs typeface="Verdana"/>
                <a:sym typeface="Verdana"/>
              </a:rPr>
              <a:t>Patient Clinical Characteristics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24E0380-778E-18B8-F140-037193391937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BA4D1F-CF9C-5936-40AD-FB89B294B1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496848"/>
              </p:ext>
            </p:extLst>
          </p:nvPr>
        </p:nvGraphicFramePr>
        <p:xfrm>
          <a:off x="831059" y="2063885"/>
          <a:ext cx="4917282" cy="36674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50416">
                  <a:extLst>
                    <a:ext uri="{9D8B030D-6E8A-4147-A177-3AD203B41FA5}">
                      <a16:colId xmlns:a16="http://schemas.microsoft.com/office/drawing/2014/main" val="524755017"/>
                    </a:ext>
                  </a:extLst>
                </a:gridCol>
                <a:gridCol w="1566866">
                  <a:extLst>
                    <a:ext uri="{9D8B030D-6E8A-4147-A177-3AD203B41FA5}">
                      <a16:colId xmlns:a16="http://schemas.microsoft.com/office/drawing/2014/main" val="3266293516"/>
                    </a:ext>
                  </a:extLst>
                </a:gridCol>
              </a:tblGrid>
              <a:tr h="425566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US Patients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(N=17)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212050993"/>
                  </a:ext>
                </a:extLst>
              </a:tr>
              <a:tr h="1535649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Tumor location(s), n (%)</a:t>
                      </a:r>
                      <a:r>
                        <a:rPr lang="en-US" sz="1050" baseline="30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Abdominal wall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Within the abdomen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Chest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Arm/shoulder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Leg (including hip, thigh, knee, or foot)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Head/neck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Back/spine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Iliac crest/ body wall </a:t>
                      </a:r>
                      <a:endParaRPr lang="en-US" sz="105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 (29)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 (29)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 (29)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(18)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2859834119"/>
                  </a:ext>
                </a:extLst>
              </a:tr>
              <a:tr h="1706275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Treatments </a:t>
                      </a:r>
                      <a:r>
                        <a:rPr lang="en-US" sz="1050" u="sng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ever</a:t>
                      </a: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received for desmoid tumors, n (%)</a:t>
                      </a:r>
                      <a:r>
                        <a:rPr lang="en-US" sz="1050" baseline="30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Surgery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Radiation therapy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Chemotherapy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Nirogacestat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TKIs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NSAIDs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Cryoablation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Other </a:t>
                      </a:r>
                      <a:endParaRPr lang="en-US" sz="1050" b="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 (47)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10 (59)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17 (100)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8 (47)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(24)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(18)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(18)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1630882368"/>
                  </a:ext>
                </a:extLst>
              </a:tr>
            </a:tbl>
          </a:graphicData>
        </a:graphic>
      </p:graphicFrame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D95618E-98F3-12B5-93C4-14DB96E8EFBD}"/>
              </a:ext>
            </a:extLst>
          </p:cNvPr>
          <p:cNvSpPr txBox="1">
            <a:spLocks/>
          </p:cNvSpPr>
          <p:nvPr/>
        </p:nvSpPr>
        <p:spPr>
          <a:xfrm>
            <a:off x="3667125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en-US" b="0" baseline="30000" dirty="0">
                <a:latin typeface="Verdana" panose="020B0604030504040204" pitchFamily="34" charset="0"/>
                <a:ea typeface="Verdana" panose="020B0604030504040204" pitchFamily="34" charset="0"/>
              </a:rPr>
              <a:t>a</a:t>
            </a:r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Percentages total &gt;100 because p</a:t>
            </a:r>
            <a:r>
              <a:rPr lang="en-US" b="0" dirty="0" err="1">
                <a:latin typeface="Verdana" panose="020B0604030504040204" pitchFamily="34" charset="0"/>
                <a:ea typeface="Verdana" panose="020B0604030504040204" pitchFamily="34" charset="0"/>
              </a:rPr>
              <a:t>atients</a:t>
            </a:r>
            <a:r>
              <a:rPr lang="en-US" b="0" dirty="0">
                <a:latin typeface="Verdana" panose="020B0604030504040204" pitchFamily="34" charset="0"/>
                <a:ea typeface="Verdana" panose="020B0604030504040204" pitchFamily="34" charset="0"/>
              </a:rPr>
              <a:t> could indicate more than one option</a:t>
            </a:r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algn="r"/>
            <a:r>
              <a:rPr lang="en-GB" b="0" dirty="0">
                <a:latin typeface="Verdana" panose="020B0604030504040204" pitchFamily="34" charset="0"/>
                <a:ea typeface="Verdana" panose="020B0604030504040204" pitchFamily="34" charset="0"/>
              </a:rPr>
              <a:t>OTC, over-the-counter; NSAIDs, non-steroidal anti-inflammatory drugs; TKIs, tyrosine kinase inhibitors.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98D1A4E-C564-8E00-E2A4-C7AA83B02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9681"/>
              </p:ext>
            </p:extLst>
          </p:nvPr>
        </p:nvGraphicFramePr>
        <p:xfrm>
          <a:off x="6212684" y="2063885"/>
          <a:ext cx="4917282" cy="31621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5657">
                  <a:extLst>
                    <a:ext uri="{9D8B030D-6E8A-4147-A177-3AD203B41FA5}">
                      <a16:colId xmlns:a16="http://schemas.microsoft.com/office/drawing/2014/main" val="574839804"/>
                    </a:ext>
                  </a:extLst>
                </a:gridCol>
                <a:gridCol w="1571625">
                  <a:extLst>
                    <a:ext uri="{9D8B030D-6E8A-4147-A177-3AD203B41FA5}">
                      <a16:colId xmlns:a16="http://schemas.microsoft.com/office/drawing/2014/main" val="854771947"/>
                    </a:ext>
                  </a:extLst>
                </a:gridCol>
              </a:tblGrid>
              <a:tr h="4030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US Patients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(N=17)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3011514491"/>
                  </a:ext>
                </a:extLst>
              </a:tr>
              <a:tr h="1103606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Frequency of pain medication use prior to starting nirogacestat, n (%)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Daily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Three times a week or more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Twice a week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Once a week </a:t>
                      </a:r>
                      <a:endParaRPr lang="en-US" sz="1050" b="0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 (65)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(18)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1352422911"/>
                  </a:ext>
                </a:extLst>
              </a:tr>
              <a:tr h="1655409">
                <a:tc>
                  <a:txBody>
                    <a:bodyPr/>
                    <a:lstStyle/>
                    <a:p>
                      <a:pPr marL="9144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Pain medication </a:t>
                      </a:r>
                      <a:r>
                        <a:rPr lang="en-US" sz="1050" b="1" u="sng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currently</a:t>
                      </a:r>
                      <a:r>
                        <a:rPr lang="en-US" sz="1050" b="1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being taken for desmoid tumors, n (%)</a:t>
                      </a:r>
                      <a:r>
                        <a:rPr lang="en-US" sz="1050" b="1" baseline="3000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endParaRPr lang="en-US" sz="1050" b="1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OTC medication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NSAIDs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Opioid pain relief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Nerve pain medication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Topical pain relief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Other </a:t>
                      </a:r>
                    </a:p>
                    <a:p>
                      <a:pPr marL="27432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None of the above </a:t>
                      </a:r>
                    </a:p>
                  </a:txBody>
                  <a:tcPr marL="12699" marR="12699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050" dirty="0">
                        <a:effectLst/>
                        <a:highlight>
                          <a:srgbClr val="FFFF00"/>
                        </a:highlight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highlight>
                            <a:srgbClr val="FFFF00"/>
                          </a:highlight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 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13 (77)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 (29)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11 (65)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 (35)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9 (53)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(24)</a:t>
                      </a: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12699" marR="12699" marT="0" marB="0" anchor="ctr"/>
                </a:tc>
                <a:extLst>
                  <a:ext uri="{0D108BD9-81ED-4DB2-BD59-A6C34878D82A}">
                    <a16:rowId xmlns:a16="http://schemas.microsoft.com/office/drawing/2014/main" val="123030246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F4C6E0D-B14D-3C4E-DD4D-9FD476380B91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29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>
          <a:extLst>
            <a:ext uri="{FF2B5EF4-FFF2-40B4-BE49-F238E27FC236}">
              <a16:creationId xmlns:a16="http://schemas.microsoft.com/office/drawing/2014/main" id="{B9180420-A2E4-A0E6-8090-7C1D3BF49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90;p14">
            <a:extLst>
              <a:ext uri="{FF2B5EF4-FFF2-40B4-BE49-F238E27FC236}">
                <a16:creationId xmlns:a16="http://schemas.microsoft.com/office/drawing/2014/main" id="{D5C0B3E9-0B0B-50C9-9777-DB9CB2028323}"/>
              </a:ext>
            </a:extLst>
          </p:cNvPr>
          <p:cNvSpPr txBox="1">
            <a:spLocks/>
          </p:cNvSpPr>
          <p:nvPr/>
        </p:nvSpPr>
        <p:spPr>
          <a:xfrm>
            <a:off x="727364" y="998971"/>
            <a:ext cx="10626436" cy="7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ts val="3600"/>
            </a:pPr>
            <a:r>
              <a:rPr lang="en-US" sz="2600" b="1" dirty="0">
                <a:latin typeface="Verdana"/>
                <a:ea typeface="Verdana"/>
                <a:cs typeface="Verdana"/>
                <a:sym typeface="Verdana"/>
              </a:rPr>
              <a:t>Adverse Events Reported by Interviewees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911B4286-F22B-B994-7884-82002A2220F3}"/>
              </a:ext>
            </a:extLst>
          </p:cNvPr>
          <p:cNvSpPr txBox="1">
            <a:spLocks/>
          </p:cNvSpPr>
          <p:nvPr/>
        </p:nvSpPr>
        <p:spPr>
          <a:xfrm>
            <a:off x="3667126" y="6149261"/>
            <a:ext cx="8401049" cy="365125"/>
          </a:xfrm>
          <a:prstGeom prst="rect">
            <a:avLst/>
          </a:prstGeom>
        </p:spPr>
        <p:txBody>
          <a:bodyPr anchor="b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>
              <a:defRPr sz="800" b="1">
                <a:solidFill>
                  <a:schemeClr val="bg2"/>
                </a:solidFill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b="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0C8F712-F438-E0C2-089F-55E6E5063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092611"/>
              </p:ext>
            </p:extLst>
          </p:nvPr>
        </p:nvGraphicFramePr>
        <p:xfrm>
          <a:off x="2933150" y="1628114"/>
          <a:ext cx="5539038" cy="47245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86725">
                  <a:extLst>
                    <a:ext uri="{9D8B030D-6E8A-4147-A177-3AD203B41FA5}">
                      <a16:colId xmlns:a16="http://schemas.microsoft.com/office/drawing/2014/main" val="2779455559"/>
                    </a:ext>
                  </a:extLst>
                </a:gridCol>
                <a:gridCol w="2252313">
                  <a:extLst>
                    <a:ext uri="{9D8B030D-6E8A-4147-A177-3AD203B41FA5}">
                      <a16:colId xmlns:a16="http://schemas.microsoft.com/office/drawing/2014/main" val="3361751229"/>
                    </a:ext>
                  </a:extLst>
                </a:gridCol>
              </a:tblGrid>
              <a:tr h="41073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Adverse Event</a:t>
                      </a: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, n (%)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US Patients (N=17)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82771988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Fatigue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12 (71)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1945187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Skin lesions/</a:t>
                      </a:r>
                      <a:r>
                        <a:rPr lang="en-US" sz="105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rash</a:t>
                      </a:r>
                      <a:r>
                        <a:rPr lang="en-US" sz="1050" baseline="300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7 (41)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91140363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Diarrhea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6 (35)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37330330"/>
                  </a:ext>
                </a:extLst>
              </a:tr>
              <a:tr h="22764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Ovarian </a:t>
                      </a:r>
                      <a:r>
                        <a:rPr lang="en-US" sz="105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toxicity</a:t>
                      </a:r>
                      <a:r>
                        <a:rPr lang="en-US" sz="1050" baseline="300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</a:t>
                      </a:r>
                      <a:endParaRPr lang="en-US" sz="1050" baseline="30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5 (36)</a:t>
                      </a:r>
                      <a:r>
                        <a:rPr lang="en-US" sz="1100" baseline="30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</a:t>
                      </a:r>
                      <a:endParaRPr lang="en-US" sz="1100" baseline="30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8568204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Bone and joint issue</a:t>
                      </a:r>
                      <a:r>
                        <a:rPr lang="en-US" sz="1050" baseline="30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</a:t>
                      </a:r>
                      <a:endParaRPr lang="en-US" sz="1050" baseline="30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4 (24)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15759439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Sleep </a:t>
                      </a:r>
                      <a:r>
                        <a:rPr lang="en-US" sz="105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issues</a:t>
                      </a:r>
                      <a:r>
                        <a:rPr lang="en-US" sz="1050" baseline="300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(18)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9898711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Nausea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3 (18)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0794561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Hair loss 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4431266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Hidradenitis suppurativa 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63435872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Skin cancer/basal cell carcinoma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0418864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Hot flashes 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7856697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Mouth sores 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2 (12)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23463746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Vomiting 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13270650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Vision problems/ blurred vision 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6947128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Shortness of breath 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  <a:tabLst>
                          <a:tab pos="2961640" algn="l"/>
                        </a:tabLst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1411961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Cognitive issues/ brain fog 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46860154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Anxiety 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40610959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Weight loss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630133279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Dry eyes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66375206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Cysts on abdomen 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82603317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Kidney infections</a:t>
                      </a:r>
                      <a:endParaRPr lang="en-US" sz="105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39063416"/>
                  </a:ext>
                </a:extLst>
              </a:tr>
              <a:tr h="194580">
                <a:tc>
                  <a:txBody>
                    <a:bodyPr/>
                    <a:lstStyle/>
                    <a:p>
                      <a:pPr marL="274320" marR="0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05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Urinary tract infections</a:t>
                      </a:r>
                      <a:endParaRPr lang="en-US" sz="105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en-US" sz="11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1 (6)</a:t>
                      </a:r>
                      <a:endParaRPr lang="en-US" sz="11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22538608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86590F8-0590-8B65-61F4-3838E9C7BA2A}"/>
              </a:ext>
            </a:extLst>
          </p:cNvPr>
          <p:cNvSpPr txBox="1"/>
          <p:nvPr/>
        </p:nvSpPr>
        <p:spPr>
          <a:xfrm>
            <a:off x="8472188" y="5466043"/>
            <a:ext cx="28816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aseline="30000" dirty="0" err="1">
                <a:solidFill>
                  <a:schemeClr val="bg2"/>
                </a:solidFill>
              </a:rPr>
              <a:t>a</a:t>
            </a:r>
            <a:r>
              <a:rPr lang="en-US" sz="800" dirty="0" err="1">
                <a:solidFill>
                  <a:schemeClr val="bg2"/>
                </a:solidFill>
              </a:rPr>
              <a:t>Including</a:t>
            </a:r>
            <a:r>
              <a:rPr lang="en-US" sz="800" dirty="0">
                <a:solidFill>
                  <a:schemeClr val="bg2"/>
                </a:solidFill>
              </a:rPr>
              <a:t> acne, boils, full body rash.</a:t>
            </a:r>
          </a:p>
          <a:p>
            <a:r>
              <a:rPr lang="en-US" sz="800" baseline="30000" dirty="0" err="1">
                <a:solidFill>
                  <a:schemeClr val="bg2"/>
                </a:solidFill>
              </a:rPr>
              <a:t>b</a:t>
            </a:r>
            <a:r>
              <a:rPr lang="en-US" sz="800" dirty="0" err="1">
                <a:solidFill>
                  <a:schemeClr val="bg2"/>
                </a:solidFill>
              </a:rPr>
              <a:t>Including</a:t>
            </a:r>
            <a:r>
              <a:rPr lang="en-US" sz="800" dirty="0">
                <a:solidFill>
                  <a:schemeClr val="bg2"/>
                </a:solidFill>
              </a:rPr>
              <a:t> menstrual disruption, ovarian failure, premature menopause.</a:t>
            </a:r>
          </a:p>
          <a:p>
            <a:r>
              <a:rPr lang="en-US" sz="800" baseline="30000" dirty="0" err="1">
                <a:solidFill>
                  <a:schemeClr val="bg2"/>
                </a:solidFill>
              </a:rPr>
              <a:t>c</a:t>
            </a:r>
            <a:r>
              <a:rPr lang="en-US" sz="800" dirty="0" err="1">
                <a:solidFill>
                  <a:schemeClr val="bg2"/>
                </a:solidFill>
              </a:rPr>
              <a:t>Percentage</a:t>
            </a:r>
            <a:r>
              <a:rPr lang="en-US" sz="800" dirty="0">
                <a:solidFill>
                  <a:schemeClr val="bg2"/>
                </a:solidFill>
              </a:rPr>
              <a:t> calculated with female participants only.</a:t>
            </a:r>
          </a:p>
          <a:p>
            <a:r>
              <a:rPr lang="en-US" sz="800" baseline="30000" dirty="0" err="1">
                <a:solidFill>
                  <a:schemeClr val="bg2"/>
                </a:solidFill>
                <a:effectLst/>
              </a:rPr>
              <a:t>d</a:t>
            </a:r>
            <a:r>
              <a:rPr lang="en-US" sz="800" dirty="0" err="1">
                <a:solidFill>
                  <a:schemeClr val="bg2"/>
                </a:solidFill>
              </a:rPr>
              <a:t>Including</a:t>
            </a:r>
            <a:r>
              <a:rPr lang="en-US" sz="800" dirty="0">
                <a:solidFill>
                  <a:schemeClr val="bg2"/>
                </a:solidFill>
              </a:rPr>
              <a:t> osteopenia, fractured spine, bone pain, joint pain, stress fracture.</a:t>
            </a:r>
            <a:endParaRPr lang="en-US" sz="800" dirty="0">
              <a:solidFill>
                <a:schemeClr val="bg2"/>
              </a:solidFill>
              <a:effectLst/>
            </a:endParaRPr>
          </a:p>
          <a:p>
            <a:r>
              <a:rPr lang="en-US" sz="800" baseline="30000" dirty="0" err="1">
                <a:solidFill>
                  <a:schemeClr val="bg2"/>
                </a:solidFill>
              </a:rPr>
              <a:t>e</a:t>
            </a:r>
            <a:r>
              <a:rPr lang="en-US" sz="800" dirty="0" err="1">
                <a:solidFill>
                  <a:schemeClr val="bg2"/>
                </a:solidFill>
              </a:rPr>
              <a:t>Including</a:t>
            </a:r>
            <a:r>
              <a:rPr lang="en-US" sz="800" dirty="0">
                <a:solidFill>
                  <a:schemeClr val="bg2"/>
                </a:solidFill>
              </a:rPr>
              <a:t> insomnia, difficulty sleeping, sleep disruptions.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BDEDBD-B5B4-1EF8-0963-AD17C78592BD}"/>
              </a:ext>
            </a:extLst>
          </p:cNvPr>
          <p:cNvSpPr txBox="1"/>
          <p:nvPr/>
        </p:nvSpPr>
        <p:spPr>
          <a:xfrm>
            <a:off x="3810000" y="6539983"/>
            <a:ext cx="82581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00" b="1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PRESENTED BY</a:t>
            </a:r>
            <a:r>
              <a:rPr lang="en-US" sz="1000" b="0" i="0" u="none" strike="noStrike" dirty="0">
                <a:solidFill>
                  <a:srgbClr val="666666"/>
                </a:solidFill>
                <a:effectLst/>
                <a:latin typeface="Verdana" panose="020B0604030504040204" pitchFamily="34" charset="0"/>
              </a:rPr>
              <a:t>: </a:t>
            </a:r>
            <a:r>
              <a:rPr lang="en-US" sz="1000" dirty="0">
                <a:solidFill>
                  <a:srgbClr val="666666"/>
                </a:solidFill>
                <a:latin typeface="Verdana" panose="020B0604030504040204" pitchFamily="34" charset="0"/>
              </a:rPr>
              <a:t>Susan Scott, SpringWorks Therapeutics, a healthcare company of Merck KGaA, Darmstadt, Germany</a:t>
            </a:r>
            <a:endParaRPr lang="en-US" sz="1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96861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9505AD99852D4EA17F0C0CD7500A9A" ma:contentTypeVersion="11" ma:contentTypeDescription="Create a new document." ma:contentTypeScope="" ma:versionID="0ef046985e9d2cc7d35b22939184d55d">
  <xsd:schema xmlns:xsd="http://www.w3.org/2001/XMLSchema" xmlns:xs="http://www.w3.org/2001/XMLSchema" xmlns:p="http://schemas.microsoft.com/office/2006/metadata/properties" xmlns:ns2="105a64e0-1b9f-4a52-8ffc-88f277d55c5a" xmlns:ns3="0de00eb5-6a5c-4137-8c0b-f55bcc4af492" targetNamespace="http://schemas.microsoft.com/office/2006/metadata/properties" ma:root="true" ma:fieldsID="6129010c4f54f2134ff0784ef5127856" ns2:_="" ns3:_="">
    <xsd:import namespace="105a64e0-1b9f-4a52-8ffc-88f277d55c5a"/>
    <xsd:import namespace="0de00eb5-6a5c-4137-8c0b-f55bcc4af4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a64e0-1b9f-4a52-8ffc-88f277d55c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ce2f110-134e-491c-b1fb-b64789dc5c1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e00eb5-6a5c-4137-8c0b-f55bcc4af49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a6266ba-56a7-4b48-9e57-8df8bac5959f}" ma:internalName="TaxCatchAll" ma:showField="CatchAllData" ma:web="0de00eb5-6a5c-4137-8c0b-f55bcc4af4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05a64e0-1b9f-4a52-8ffc-88f277d55c5a">
      <Terms xmlns="http://schemas.microsoft.com/office/infopath/2007/PartnerControls"/>
    </lcf76f155ced4ddcb4097134ff3c332f>
    <TaxCatchAll xmlns="0de00eb5-6a5c-4137-8c0b-f55bcc4af492" xsi:nil="true"/>
  </documentManagement>
</p:properties>
</file>

<file path=customXml/itemProps1.xml><?xml version="1.0" encoding="utf-8"?>
<ds:datastoreItem xmlns:ds="http://schemas.openxmlformats.org/officeDocument/2006/customXml" ds:itemID="{7272FE24-6FE8-42A5-B5A4-D4A952CE7114}"/>
</file>

<file path=customXml/itemProps2.xml><?xml version="1.0" encoding="utf-8"?>
<ds:datastoreItem xmlns:ds="http://schemas.openxmlformats.org/officeDocument/2006/customXml" ds:itemID="{39FABCDA-5D20-4EA7-8892-364B7C5C72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4713A1-636B-4434-8D83-AB13E5EEEFD4}">
  <ds:schemaRefs>
    <ds:schemaRef ds:uri="ce105a37-5f1d-4626-b429-5493a2d5e745"/>
    <ds:schemaRef ds:uri="http://schemas.microsoft.com/office/2006/documentManagement/types"/>
    <ds:schemaRef ds:uri="http://schemas.microsoft.com/office/2006/metadata/properties"/>
    <ds:schemaRef ds:uri="f69a8d3c-19ed-40fb-b958-bd6911714f17"/>
    <ds:schemaRef ds:uri="http://www.w3.org/XML/1998/namespace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2067</TotalTime>
  <Words>3086</Words>
  <Application>Microsoft Office PowerPoint</Application>
  <PresentationFormat>Widescreen</PresentationFormat>
  <Paragraphs>364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Courier New</vt:lpstr>
      <vt:lpstr>Verdana</vt:lpstr>
      <vt:lpstr>Office Theme</vt:lpstr>
      <vt:lpstr>Understanding Real-World Patient Experiences With Nirogacestat for the Treatment of Desmoid Tumors</vt:lpstr>
      <vt:lpstr>Disclosures</vt:lpstr>
      <vt:lpstr>PowerPoint Presentation</vt:lpstr>
      <vt:lpstr>PowerPoint Presentation</vt:lpstr>
      <vt:lpstr>PowerPoint Presentation</vt:lpstr>
      <vt:lpstr>PowerPoint Presentation</vt:lpstr>
      <vt:lpstr>Acknowledgments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Ian Rochford</dc:creator>
  <cp:lastModifiedBy>Ian Rochford</cp:lastModifiedBy>
  <cp:revision>68</cp:revision>
  <dcterms:modified xsi:type="dcterms:W3CDTF">2026-09-17T19:38:58Z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0x010100729505AD99852D4EA17F0C0CD7500A9A</vt:lpwstr>
  </property>
  <property fmtid="{D5CDD505-2E9C-101B-9397-08002B2CF9AE}" pid="3" name="MediaServiceImageTags">
    <vt:lpwstr/>
  </property>
</Properties>
</file>